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25"/>
  </p:notesMasterIdLst>
  <p:handoutMasterIdLst>
    <p:handoutMasterId r:id="rId26"/>
  </p:handoutMasterIdLst>
  <p:sldIdLst>
    <p:sldId id="800" r:id="rId3"/>
    <p:sldId id="801" r:id="rId4"/>
    <p:sldId id="806" r:id="rId5"/>
    <p:sldId id="803" r:id="rId6"/>
    <p:sldId id="804" r:id="rId7"/>
    <p:sldId id="807" r:id="rId8"/>
    <p:sldId id="805" r:id="rId9"/>
    <p:sldId id="808" r:id="rId10"/>
    <p:sldId id="809" r:id="rId11"/>
    <p:sldId id="810" r:id="rId12"/>
    <p:sldId id="811" r:id="rId13"/>
    <p:sldId id="821" r:id="rId14"/>
    <p:sldId id="812" r:id="rId15"/>
    <p:sldId id="813" r:id="rId16"/>
    <p:sldId id="814" r:id="rId17"/>
    <p:sldId id="815" r:id="rId18"/>
    <p:sldId id="816" r:id="rId19"/>
    <p:sldId id="817" r:id="rId20"/>
    <p:sldId id="818" r:id="rId21"/>
    <p:sldId id="822" r:id="rId22"/>
    <p:sldId id="823" r:id="rId23"/>
    <p:sldId id="820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28A"/>
    <a:srgbClr val="001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186" autoAdjust="0"/>
  </p:normalViewPr>
  <p:slideViewPr>
    <p:cSldViewPr snapToGrid="0">
      <p:cViewPr varScale="1">
        <p:scale>
          <a:sx n="79" d="100"/>
          <a:sy n="79" d="100"/>
        </p:scale>
        <p:origin x="18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D8714-E2E4-4A6D-A541-C531638B45DD}" type="doc">
      <dgm:prSet loTypeId="urn:microsoft.com/office/officeart/2008/layout/AlternatingHexagon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DBA8A9A9-17D2-4C73-B435-11EE9456B42C}">
      <dgm:prSet phldrT="[Text]"/>
      <dgm:spPr/>
      <dgm:t>
        <a:bodyPr/>
        <a:lstStyle/>
        <a:p>
          <a:endParaRPr lang="pt-PT" dirty="0"/>
        </a:p>
        <a:p>
          <a:endParaRPr lang="pt-PT" dirty="0"/>
        </a:p>
      </dgm:t>
    </dgm:pt>
    <dgm:pt modelId="{DAEAC86E-4CD8-43E0-A23A-DC35F367C965}" type="parTrans" cxnId="{FB6F1DCA-77C4-427A-AB53-83831204407C}">
      <dgm:prSet/>
      <dgm:spPr/>
      <dgm:t>
        <a:bodyPr/>
        <a:lstStyle/>
        <a:p>
          <a:endParaRPr lang="pt-PT"/>
        </a:p>
      </dgm:t>
    </dgm:pt>
    <dgm:pt modelId="{97CE4CA5-CBE5-4CEF-9E95-D9D9BAA38693}" type="sibTrans" cxnId="{FB6F1DCA-77C4-427A-AB53-83831204407C}">
      <dgm:prSet/>
      <dgm:spPr/>
      <dgm:t>
        <a:bodyPr/>
        <a:lstStyle/>
        <a:p>
          <a:endParaRPr lang="pt-PT"/>
        </a:p>
      </dgm:t>
    </dgm:pt>
    <dgm:pt modelId="{F697AEAC-5152-4B77-96EF-76125F7AEA6F}">
      <dgm:prSet phldrT="[Text]"/>
      <dgm:spPr/>
      <dgm:t>
        <a:bodyPr/>
        <a:lstStyle/>
        <a:p>
          <a:endParaRPr lang="pt-PT" dirty="0"/>
        </a:p>
        <a:p>
          <a:endParaRPr lang="pt-PT" dirty="0"/>
        </a:p>
      </dgm:t>
    </dgm:pt>
    <dgm:pt modelId="{10A8EEA6-320A-4377-AE2B-BDC9F11E6122}" type="parTrans" cxnId="{83295285-A63C-46BE-B45E-53EA66C6F72D}">
      <dgm:prSet/>
      <dgm:spPr/>
      <dgm:t>
        <a:bodyPr/>
        <a:lstStyle/>
        <a:p>
          <a:endParaRPr lang="pt-PT"/>
        </a:p>
      </dgm:t>
    </dgm:pt>
    <dgm:pt modelId="{67598C1D-B45B-4EF4-A04D-0FFA60EC1019}" type="sibTrans" cxnId="{83295285-A63C-46BE-B45E-53EA66C6F72D}">
      <dgm:prSet/>
      <dgm:spPr/>
      <dgm:t>
        <a:bodyPr/>
        <a:lstStyle/>
        <a:p>
          <a:endParaRPr lang="pt-PT"/>
        </a:p>
      </dgm:t>
    </dgm:pt>
    <dgm:pt modelId="{6103CC9E-6BB8-4816-A2A2-9051BF8E5724}">
      <dgm:prSet phldrT="[Text]"/>
      <dgm:spPr/>
      <dgm:t>
        <a:bodyPr/>
        <a:lstStyle/>
        <a:p>
          <a:endParaRPr lang="pt-PT" dirty="0"/>
        </a:p>
        <a:p>
          <a:endParaRPr lang="pt-PT" dirty="0"/>
        </a:p>
      </dgm:t>
    </dgm:pt>
    <dgm:pt modelId="{8BAA6DBB-FADC-4C2B-AD64-F4E38D3061FF}" type="sibTrans" cxnId="{E7E1351F-8F82-4803-958F-B6A952DC7779}">
      <dgm:prSet/>
      <dgm:spPr/>
      <dgm:t>
        <a:bodyPr/>
        <a:lstStyle/>
        <a:p>
          <a:endParaRPr lang="pt-PT"/>
        </a:p>
      </dgm:t>
    </dgm:pt>
    <dgm:pt modelId="{B36F10E5-967F-48DC-AB90-58203B05CD9C}" type="parTrans" cxnId="{E7E1351F-8F82-4803-958F-B6A952DC7779}">
      <dgm:prSet/>
      <dgm:spPr/>
      <dgm:t>
        <a:bodyPr/>
        <a:lstStyle/>
        <a:p>
          <a:endParaRPr lang="pt-PT"/>
        </a:p>
      </dgm:t>
    </dgm:pt>
    <dgm:pt modelId="{C8C0D3BE-AAA7-411B-953B-016D65230089}" type="pres">
      <dgm:prSet presAssocID="{D09D8714-E2E4-4A6D-A541-C531638B45DD}" presName="Name0" presStyleCnt="0">
        <dgm:presLayoutVars>
          <dgm:chMax/>
          <dgm:chPref/>
          <dgm:dir/>
          <dgm:animLvl val="lvl"/>
        </dgm:presLayoutVars>
      </dgm:prSet>
      <dgm:spPr/>
    </dgm:pt>
    <dgm:pt modelId="{7B7170D9-87E1-492B-B97C-A5DBDD0D90AD}" type="pres">
      <dgm:prSet presAssocID="{DBA8A9A9-17D2-4C73-B435-11EE9456B42C}" presName="composite" presStyleCnt="0"/>
      <dgm:spPr/>
    </dgm:pt>
    <dgm:pt modelId="{6A225413-2F57-4066-9545-47380F77DFB5}" type="pres">
      <dgm:prSet presAssocID="{DBA8A9A9-17D2-4C73-B435-11EE9456B42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F32E643-C876-4DF0-BB6F-3D148A63EE4C}" type="pres">
      <dgm:prSet presAssocID="{DBA8A9A9-17D2-4C73-B435-11EE9456B42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48C49C1-BB0F-46DD-958B-1549F7BBD68F}" type="pres">
      <dgm:prSet presAssocID="{DBA8A9A9-17D2-4C73-B435-11EE9456B42C}" presName="BalanceSpacing" presStyleCnt="0"/>
      <dgm:spPr/>
    </dgm:pt>
    <dgm:pt modelId="{97976489-89DB-4674-95B4-DB8CD706A754}" type="pres">
      <dgm:prSet presAssocID="{DBA8A9A9-17D2-4C73-B435-11EE9456B42C}" presName="BalanceSpacing1" presStyleCnt="0"/>
      <dgm:spPr/>
    </dgm:pt>
    <dgm:pt modelId="{319218AF-490D-4F8A-AFC6-4D5C4375F992}" type="pres">
      <dgm:prSet presAssocID="{97CE4CA5-CBE5-4CEF-9E95-D9D9BAA38693}" presName="Accent1Text" presStyleLbl="node1" presStyleIdx="1" presStyleCnt="6"/>
      <dgm:spPr/>
    </dgm:pt>
    <dgm:pt modelId="{B69EBF23-C75B-4EEC-A8D6-6FE7391DEEFA}" type="pres">
      <dgm:prSet presAssocID="{97CE4CA5-CBE5-4CEF-9E95-D9D9BAA38693}" presName="spaceBetweenRectangles" presStyleCnt="0"/>
      <dgm:spPr/>
    </dgm:pt>
    <dgm:pt modelId="{9E9B8BE0-98FF-4F81-ABE1-83E6C6F187E7}" type="pres">
      <dgm:prSet presAssocID="{6103CC9E-6BB8-4816-A2A2-9051BF8E5724}" presName="composite" presStyleCnt="0"/>
      <dgm:spPr/>
    </dgm:pt>
    <dgm:pt modelId="{0C34E934-F73A-49CC-9607-9772BB435D2E}" type="pres">
      <dgm:prSet presAssocID="{6103CC9E-6BB8-4816-A2A2-9051BF8E572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8DBCCABA-0197-490F-BDD4-03FF0D3D36F5}" type="pres">
      <dgm:prSet presAssocID="{6103CC9E-6BB8-4816-A2A2-9051BF8E5724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FF58D81-1342-46E0-9F7D-4E09DEDCF630}" type="pres">
      <dgm:prSet presAssocID="{6103CC9E-6BB8-4816-A2A2-9051BF8E5724}" presName="BalanceSpacing" presStyleCnt="0"/>
      <dgm:spPr/>
    </dgm:pt>
    <dgm:pt modelId="{5687057A-292B-4F3E-9754-BD362925059D}" type="pres">
      <dgm:prSet presAssocID="{6103CC9E-6BB8-4816-A2A2-9051BF8E5724}" presName="BalanceSpacing1" presStyleCnt="0"/>
      <dgm:spPr/>
    </dgm:pt>
    <dgm:pt modelId="{3DCAC4AD-CA29-4246-BC6A-709C5A59A694}" type="pres">
      <dgm:prSet presAssocID="{8BAA6DBB-FADC-4C2B-AD64-F4E38D3061FF}" presName="Accent1Text" presStyleLbl="node1" presStyleIdx="3" presStyleCnt="6"/>
      <dgm:spPr/>
    </dgm:pt>
    <dgm:pt modelId="{DA7CF7A9-7AB2-4C9C-99A7-12A53F5D7BC6}" type="pres">
      <dgm:prSet presAssocID="{8BAA6DBB-FADC-4C2B-AD64-F4E38D3061FF}" presName="spaceBetweenRectangles" presStyleCnt="0"/>
      <dgm:spPr/>
    </dgm:pt>
    <dgm:pt modelId="{55C89C85-9B69-49D9-9C4A-6906B4AFF421}" type="pres">
      <dgm:prSet presAssocID="{F697AEAC-5152-4B77-96EF-76125F7AEA6F}" presName="composite" presStyleCnt="0"/>
      <dgm:spPr/>
    </dgm:pt>
    <dgm:pt modelId="{E98B7DF8-1AB4-4C4C-B158-0DE56684A81A}" type="pres">
      <dgm:prSet presAssocID="{F697AEAC-5152-4B77-96EF-76125F7AEA6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E6340DB-6BA9-4F04-96DE-6C2FEC1781B9}" type="pres">
      <dgm:prSet presAssocID="{F697AEAC-5152-4B77-96EF-76125F7AEA6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1F712CB-7A99-432F-85F4-CA5BCFB8565F}" type="pres">
      <dgm:prSet presAssocID="{F697AEAC-5152-4B77-96EF-76125F7AEA6F}" presName="BalanceSpacing" presStyleCnt="0"/>
      <dgm:spPr/>
    </dgm:pt>
    <dgm:pt modelId="{5A96BABC-7344-4452-B300-2BD7262DAFA4}" type="pres">
      <dgm:prSet presAssocID="{F697AEAC-5152-4B77-96EF-76125F7AEA6F}" presName="BalanceSpacing1" presStyleCnt="0"/>
      <dgm:spPr/>
    </dgm:pt>
    <dgm:pt modelId="{7B56FD6B-FDEE-4A25-9CE8-45222BA05DFF}" type="pres">
      <dgm:prSet presAssocID="{67598C1D-B45B-4EF4-A04D-0FFA60EC1019}" presName="Accent1Text" presStyleLbl="node1" presStyleIdx="5" presStyleCnt="6"/>
      <dgm:spPr/>
    </dgm:pt>
  </dgm:ptLst>
  <dgm:cxnLst>
    <dgm:cxn modelId="{E7E1351F-8F82-4803-958F-B6A952DC7779}" srcId="{D09D8714-E2E4-4A6D-A541-C531638B45DD}" destId="{6103CC9E-6BB8-4816-A2A2-9051BF8E5724}" srcOrd="1" destOrd="0" parTransId="{B36F10E5-967F-48DC-AB90-58203B05CD9C}" sibTransId="{8BAA6DBB-FADC-4C2B-AD64-F4E38D3061FF}"/>
    <dgm:cxn modelId="{53D8A920-0D3D-4CC6-AF5F-33B4E91A8277}" type="presOf" srcId="{DBA8A9A9-17D2-4C73-B435-11EE9456B42C}" destId="{6A225413-2F57-4066-9545-47380F77DFB5}" srcOrd="0" destOrd="0" presId="urn:microsoft.com/office/officeart/2008/layout/AlternatingHexagons"/>
    <dgm:cxn modelId="{65BB4C25-A11D-494A-BFEA-4F0975969A98}" type="presOf" srcId="{F697AEAC-5152-4B77-96EF-76125F7AEA6F}" destId="{E98B7DF8-1AB4-4C4C-B158-0DE56684A81A}" srcOrd="0" destOrd="0" presId="urn:microsoft.com/office/officeart/2008/layout/AlternatingHexagons"/>
    <dgm:cxn modelId="{A0218236-98AB-4272-80A1-955C2E0B14EC}" type="presOf" srcId="{67598C1D-B45B-4EF4-A04D-0FFA60EC1019}" destId="{7B56FD6B-FDEE-4A25-9CE8-45222BA05DFF}" srcOrd="0" destOrd="0" presId="urn:microsoft.com/office/officeart/2008/layout/AlternatingHexagons"/>
    <dgm:cxn modelId="{FE05EF5F-DFE1-4F86-A92D-0EC4F73904DD}" type="presOf" srcId="{D09D8714-E2E4-4A6D-A541-C531638B45DD}" destId="{C8C0D3BE-AAA7-411B-953B-016D65230089}" srcOrd="0" destOrd="0" presId="urn:microsoft.com/office/officeart/2008/layout/AlternatingHexagons"/>
    <dgm:cxn modelId="{E71CBD42-F737-4CA3-ADBF-D6135CD881F0}" type="presOf" srcId="{8BAA6DBB-FADC-4C2B-AD64-F4E38D3061FF}" destId="{3DCAC4AD-CA29-4246-BC6A-709C5A59A694}" srcOrd="0" destOrd="0" presId="urn:microsoft.com/office/officeart/2008/layout/AlternatingHexagons"/>
    <dgm:cxn modelId="{E0890565-F7BC-482F-8DF5-C0AFB9812DFC}" type="presOf" srcId="{6103CC9E-6BB8-4816-A2A2-9051BF8E5724}" destId="{0C34E934-F73A-49CC-9607-9772BB435D2E}" srcOrd="0" destOrd="0" presId="urn:microsoft.com/office/officeart/2008/layout/AlternatingHexagons"/>
    <dgm:cxn modelId="{6836F147-2A83-43F2-80D2-B230023249C3}" type="presOf" srcId="{97CE4CA5-CBE5-4CEF-9E95-D9D9BAA38693}" destId="{319218AF-490D-4F8A-AFC6-4D5C4375F992}" srcOrd="0" destOrd="0" presId="urn:microsoft.com/office/officeart/2008/layout/AlternatingHexagons"/>
    <dgm:cxn modelId="{83295285-A63C-46BE-B45E-53EA66C6F72D}" srcId="{D09D8714-E2E4-4A6D-A541-C531638B45DD}" destId="{F697AEAC-5152-4B77-96EF-76125F7AEA6F}" srcOrd="2" destOrd="0" parTransId="{10A8EEA6-320A-4377-AE2B-BDC9F11E6122}" sibTransId="{67598C1D-B45B-4EF4-A04D-0FFA60EC1019}"/>
    <dgm:cxn modelId="{FB6F1DCA-77C4-427A-AB53-83831204407C}" srcId="{D09D8714-E2E4-4A6D-A541-C531638B45DD}" destId="{DBA8A9A9-17D2-4C73-B435-11EE9456B42C}" srcOrd="0" destOrd="0" parTransId="{DAEAC86E-4CD8-43E0-A23A-DC35F367C965}" sibTransId="{97CE4CA5-CBE5-4CEF-9E95-D9D9BAA38693}"/>
    <dgm:cxn modelId="{A4A4B4E0-3251-42D9-8803-4935551F8564}" type="presParOf" srcId="{C8C0D3BE-AAA7-411B-953B-016D65230089}" destId="{7B7170D9-87E1-492B-B97C-A5DBDD0D90AD}" srcOrd="0" destOrd="0" presId="urn:microsoft.com/office/officeart/2008/layout/AlternatingHexagons"/>
    <dgm:cxn modelId="{C34BAD10-2281-4334-957C-4631980CDBBE}" type="presParOf" srcId="{7B7170D9-87E1-492B-B97C-A5DBDD0D90AD}" destId="{6A225413-2F57-4066-9545-47380F77DFB5}" srcOrd="0" destOrd="0" presId="urn:microsoft.com/office/officeart/2008/layout/AlternatingHexagons"/>
    <dgm:cxn modelId="{83A9C40D-5C4E-4CBA-95EC-1709F041BF8E}" type="presParOf" srcId="{7B7170D9-87E1-492B-B97C-A5DBDD0D90AD}" destId="{4F32E643-C876-4DF0-BB6F-3D148A63EE4C}" srcOrd="1" destOrd="0" presId="urn:microsoft.com/office/officeart/2008/layout/AlternatingHexagons"/>
    <dgm:cxn modelId="{7BD4F11A-8983-47B7-A409-CDFFB4CF1CDD}" type="presParOf" srcId="{7B7170D9-87E1-492B-B97C-A5DBDD0D90AD}" destId="{648C49C1-BB0F-46DD-958B-1549F7BBD68F}" srcOrd="2" destOrd="0" presId="urn:microsoft.com/office/officeart/2008/layout/AlternatingHexagons"/>
    <dgm:cxn modelId="{D71D0319-3F22-44D6-8770-7581EF000550}" type="presParOf" srcId="{7B7170D9-87E1-492B-B97C-A5DBDD0D90AD}" destId="{97976489-89DB-4674-95B4-DB8CD706A754}" srcOrd="3" destOrd="0" presId="urn:microsoft.com/office/officeart/2008/layout/AlternatingHexagons"/>
    <dgm:cxn modelId="{C6327856-EF39-491C-A1BD-E4609710FF3B}" type="presParOf" srcId="{7B7170D9-87E1-492B-B97C-A5DBDD0D90AD}" destId="{319218AF-490D-4F8A-AFC6-4D5C4375F992}" srcOrd="4" destOrd="0" presId="urn:microsoft.com/office/officeart/2008/layout/AlternatingHexagons"/>
    <dgm:cxn modelId="{17B52E4F-56E5-4DE6-B9FB-B819F2ED4044}" type="presParOf" srcId="{C8C0D3BE-AAA7-411B-953B-016D65230089}" destId="{B69EBF23-C75B-4EEC-A8D6-6FE7391DEEFA}" srcOrd="1" destOrd="0" presId="urn:microsoft.com/office/officeart/2008/layout/AlternatingHexagons"/>
    <dgm:cxn modelId="{27B7130E-CD9F-49ED-8BEA-08F5A96EBB82}" type="presParOf" srcId="{C8C0D3BE-AAA7-411B-953B-016D65230089}" destId="{9E9B8BE0-98FF-4F81-ABE1-83E6C6F187E7}" srcOrd="2" destOrd="0" presId="urn:microsoft.com/office/officeart/2008/layout/AlternatingHexagons"/>
    <dgm:cxn modelId="{CF312935-7E2C-49DC-AF7B-F4D61C690F03}" type="presParOf" srcId="{9E9B8BE0-98FF-4F81-ABE1-83E6C6F187E7}" destId="{0C34E934-F73A-49CC-9607-9772BB435D2E}" srcOrd="0" destOrd="0" presId="urn:microsoft.com/office/officeart/2008/layout/AlternatingHexagons"/>
    <dgm:cxn modelId="{DDB6A33F-8ED0-4789-ACDD-070D2FC79C95}" type="presParOf" srcId="{9E9B8BE0-98FF-4F81-ABE1-83E6C6F187E7}" destId="{8DBCCABA-0197-490F-BDD4-03FF0D3D36F5}" srcOrd="1" destOrd="0" presId="urn:microsoft.com/office/officeart/2008/layout/AlternatingHexagons"/>
    <dgm:cxn modelId="{ED5661EF-CA63-40EE-A1EE-6F13C7CF14A4}" type="presParOf" srcId="{9E9B8BE0-98FF-4F81-ABE1-83E6C6F187E7}" destId="{0FF58D81-1342-46E0-9F7D-4E09DEDCF630}" srcOrd="2" destOrd="0" presId="urn:microsoft.com/office/officeart/2008/layout/AlternatingHexagons"/>
    <dgm:cxn modelId="{689A7081-214D-44A3-9965-DFB1D54C7938}" type="presParOf" srcId="{9E9B8BE0-98FF-4F81-ABE1-83E6C6F187E7}" destId="{5687057A-292B-4F3E-9754-BD362925059D}" srcOrd="3" destOrd="0" presId="urn:microsoft.com/office/officeart/2008/layout/AlternatingHexagons"/>
    <dgm:cxn modelId="{E21CFE47-66B5-41C0-8752-7A7B9A8BDBB5}" type="presParOf" srcId="{9E9B8BE0-98FF-4F81-ABE1-83E6C6F187E7}" destId="{3DCAC4AD-CA29-4246-BC6A-709C5A59A694}" srcOrd="4" destOrd="0" presId="urn:microsoft.com/office/officeart/2008/layout/AlternatingHexagons"/>
    <dgm:cxn modelId="{9C50E2FB-89D9-45E8-9062-60FA461A79F5}" type="presParOf" srcId="{C8C0D3BE-AAA7-411B-953B-016D65230089}" destId="{DA7CF7A9-7AB2-4C9C-99A7-12A53F5D7BC6}" srcOrd="3" destOrd="0" presId="urn:microsoft.com/office/officeart/2008/layout/AlternatingHexagons"/>
    <dgm:cxn modelId="{EEBF2475-49D4-4A2F-8F39-5EE490748DC2}" type="presParOf" srcId="{C8C0D3BE-AAA7-411B-953B-016D65230089}" destId="{55C89C85-9B69-49D9-9C4A-6906B4AFF421}" srcOrd="4" destOrd="0" presId="urn:microsoft.com/office/officeart/2008/layout/AlternatingHexagons"/>
    <dgm:cxn modelId="{D6BC13C3-48ED-4451-802C-F19C7F373877}" type="presParOf" srcId="{55C89C85-9B69-49D9-9C4A-6906B4AFF421}" destId="{E98B7DF8-1AB4-4C4C-B158-0DE56684A81A}" srcOrd="0" destOrd="0" presId="urn:microsoft.com/office/officeart/2008/layout/AlternatingHexagons"/>
    <dgm:cxn modelId="{A5EF1737-5BCF-42D6-8902-FF3755095826}" type="presParOf" srcId="{55C89C85-9B69-49D9-9C4A-6906B4AFF421}" destId="{EE6340DB-6BA9-4F04-96DE-6C2FEC1781B9}" srcOrd="1" destOrd="0" presId="urn:microsoft.com/office/officeart/2008/layout/AlternatingHexagons"/>
    <dgm:cxn modelId="{BB70938C-A7A6-4817-8420-83A46DA03537}" type="presParOf" srcId="{55C89C85-9B69-49D9-9C4A-6906B4AFF421}" destId="{D1F712CB-7A99-432F-85F4-CA5BCFB8565F}" srcOrd="2" destOrd="0" presId="urn:microsoft.com/office/officeart/2008/layout/AlternatingHexagons"/>
    <dgm:cxn modelId="{096B5578-D325-4644-838B-4F4D23B2A594}" type="presParOf" srcId="{55C89C85-9B69-49D9-9C4A-6906B4AFF421}" destId="{5A96BABC-7344-4452-B300-2BD7262DAFA4}" srcOrd="3" destOrd="0" presId="urn:microsoft.com/office/officeart/2008/layout/AlternatingHexagons"/>
    <dgm:cxn modelId="{D170A2AC-BA83-4519-ADCF-AEAE7C868657}" type="presParOf" srcId="{55C89C85-9B69-49D9-9C4A-6906B4AFF421}" destId="{7B56FD6B-FDEE-4A25-9CE8-45222BA05DF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25413-2F57-4066-9545-47380F77DFB5}">
      <dsp:nvSpPr>
        <dsp:cNvPr id="0" name=""/>
        <dsp:cNvSpPr/>
      </dsp:nvSpPr>
      <dsp:spPr>
        <a:xfrm rot="5400000">
          <a:off x="2530645" y="88295"/>
          <a:ext cx="1332794" cy="115953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200" kern="1200" dirty="0"/>
        </a:p>
      </dsp:txBody>
      <dsp:txXfrm rot="-5400000">
        <a:off x="2797970" y="209358"/>
        <a:ext cx="798143" cy="917406"/>
      </dsp:txXfrm>
    </dsp:sp>
    <dsp:sp modelId="{4F32E643-C876-4DF0-BB6F-3D148A63EE4C}">
      <dsp:nvSpPr>
        <dsp:cNvPr id="0" name=""/>
        <dsp:cNvSpPr/>
      </dsp:nvSpPr>
      <dsp:spPr>
        <a:xfrm>
          <a:off x="3811994" y="268222"/>
          <a:ext cx="1487398" cy="799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218AF-490D-4F8A-AFC6-4D5C4375F992}">
      <dsp:nvSpPr>
        <dsp:cNvPr id="0" name=""/>
        <dsp:cNvSpPr/>
      </dsp:nvSpPr>
      <dsp:spPr>
        <a:xfrm rot="5400000">
          <a:off x="1278351" y="88295"/>
          <a:ext cx="1332794" cy="115953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600" kern="1200"/>
        </a:p>
      </dsp:txBody>
      <dsp:txXfrm rot="-5400000">
        <a:off x="1545676" y="209358"/>
        <a:ext cx="798143" cy="917406"/>
      </dsp:txXfrm>
    </dsp:sp>
    <dsp:sp modelId="{0C34E934-F73A-49CC-9607-9772BB435D2E}">
      <dsp:nvSpPr>
        <dsp:cNvPr id="0" name=""/>
        <dsp:cNvSpPr/>
      </dsp:nvSpPr>
      <dsp:spPr>
        <a:xfrm rot="5400000">
          <a:off x="1902099" y="1219571"/>
          <a:ext cx="1332794" cy="115953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200" kern="1200" dirty="0"/>
        </a:p>
      </dsp:txBody>
      <dsp:txXfrm rot="-5400000">
        <a:off x="2169424" y="1340634"/>
        <a:ext cx="798143" cy="917406"/>
      </dsp:txXfrm>
    </dsp:sp>
    <dsp:sp modelId="{8DBCCABA-0197-490F-BDD4-03FF0D3D36F5}">
      <dsp:nvSpPr>
        <dsp:cNvPr id="0" name=""/>
        <dsp:cNvSpPr/>
      </dsp:nvSpPr>
      <dsp:spPr>
        <a:xfrm>
          <a:off x="501332" y="1399498"/>
          <a:ext cx="1439418" cy="799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AC4AD-CA29-4246-BC6A-709C5A59A694}">
      <dsp:nvSpPr>
        <dsp:cNvPr id="0" name=""/>
        <dsp:cNvSpPr/>
      </dsp:nvSpPr>
      <dsp:spPr>
        <a:xfrm rot="5400000">
          <a:off x="3154393" y="1219571"/>
          <a:ext cx="1332794" cy="115953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600" kern="1200"/>
        </a:p>
      </dsp:txBody>
      <dsp:txXfrm rot="-5400000">
        <a:off x="3421718" y="1340634"/>
        <a:ext cx="798143" cy="917406"/>
      </dsp:txXfrm>
    </dsp:sp>
    <dsp:sp modelId="{E98B7DF8-1AB4-4C4C-B158-0DE56684A81A}">
      <dsp:nvSpPr>
        <dsp:cNvPr id="0" name=""/>
        <dsp:cNvSpPr/>
      </dsp:nvSpPr>
      <dsp:spPr>
        <a:xfrm rot="5400000">
          <a:off x="2530645" y="2350847"/>
          <a:ext cx="1332794" cy="115953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200" kern="1200" dirty="0"/>
        </a:p>
      </dsp:txBody>
      <dsp:txXfrm rot="-5400000">
        <a:off x="2797970" y="2471910"/>
        <a:ext cx="798143" cy="917406"/>
      </dsp:txXfrm>
    </dsp:sp>
    <dsp:sp modelId="{EE6340DB-6BA9-4F04-96DE-6C2FEC1781B9}">
      <dsp:nvSpPr>
        <dsp:cNvPr id="0" name=""/>
        <dsp:cNvSpPr/>
      </dsp:nvSpPr>
      <dsp:spPr>
        <a:xfrm>
          <a:off x="3811994" y="2530774"/>
          <a:ext cx="1487398" cy="799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56FD6B-FDEE-4A25-9CE8-45222BA05DFF}">
      <dsp:nvSpPr>
        <dsp:cNvPr id="0" name=""/>
        <dsp:cNvSpPr/>
      </dsp:nvSpPr>
      <dsp:spPr>
        <a:xfrm rot="5400000">
          <a:off x="1278351" y="2350847"/>
          <a:ext cx="1332794" cy="115953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600" kern="1200"/>
        </a:p>
      </dsp:txBody>
      <dsp:txXfrm rot="-5400000">
        <a:off x="1545676" y="2471910"/>
        <a:ext cx="798143" cy="91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iri" panose="00000500000000000000" charset="0"/>
                <a:ea typeface="Amiri" panose="00000500000000000000" charset="0"/>
                <a:cs typeface="Amiri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iri" panose="00000500000000000000" charset="0"/>
                <a:ea typeface="Amiri" panose="00000500000000000000" charset="0"/>
                <a:cs typeface="Amiri" panose="00000500000000000000" charset="0"/>
              </a:defRPr>
            </a:lvl1pPr>
          </a:lstStyle>
          <a:p>
            <a:fld id="{E4DDFBBB-1008-44CE-AAE7-ED88FCDBE977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miri" panose="00000500000000000000" charset="0"/>
                <a:ea typeface="Amiri" panose="00000500000000000000" charset="0"/>
                <a:cs typeface="Amiri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miri" panose="00000500000000000000" charset="0"/>
                <a:ea typeface="Amiri" panose="00000500000000000000" charset="0"/>
                <a:cs typeface="Amiri" panose="00000500000000000000" charset="0"/>
              </a:defRPr>
            </a:lvl1pPr>
          </a:lstStyle>
          <a:p>
            <a:fld id="{57A75D8C-CBF2-478A-B134-4E4676B9D0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miri" panose="00000500000000000000" charset="0"/>
        <a:ea typeface="Amiri" panose="00000500000000000000" charset="0"/>
        <a:cs typeface="Amiri" panose="000005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miri" panose="00000500000000000000" charset="0"/>
        <a:ea typeface="Amiri" panose="00000500000000000000" charset="0"/>
        <a:cs typeface="Amiri" panose="000005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miri" panose="00000500000000000000" charset="0"/>
        <a:ea typeface="Amiri" panose="00000500000000000000" charset="0"/>
        <a:cs typeface="Amiri" panose="000005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miri" panose="00000500000000000000" charset="0"/>
        <a:ea typeface="Amiri" panose="00000500000000000000" charset="0"/>
        <a:cs typeface="Amiri" panose="000005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miri" panose="00000500000000000000" charset="0"/>
        <a:ea typeface="Amiri" panose="00000500000000000000" charset="0"/>
        <a:cs typeface="Amiri" panose="000005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Boa tarde, nesta apresentação vamos dar-vos a conhecer 5G urbano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6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Que antenas foram utilizadas para isto e porquê?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57F8E-60B2-461D-B4B2-CBFF9B102B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196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Foram testadas 4 antenas.</a:t>
            </a:r>
          </a:p>
          <a:p>
            <a:endParaRPr lang="pt-PT" altLang="zh-CN" dirty="0"/>
          </a:p>
          <a:p>
            <a:r>
              <a:rPr lang="pt-PT" altLang="zh-CN" dirty="0"/>
              <a:t>Uma antena triangular, como se vê aqui</a:t>
            </a:r>
          </a:p>
          <a:p>
            <a:r>
              <a:rPr lang="pt-PT" altLang="zh-CN" dirty="0"/>
              <a:t>Uma antena </a:t>
            </a:r>
            <a:r>
              <a:rPr lang="pt-PT" altLang="zh-CN" dirty="0" err="1"/>
              <a:t>rectangular</a:t>
            </a:r>
            <a:r>
              <a:rPr lang="pt-PT" altLang="zh-CN" dirty="0"/>
              <a:t>,</a:t>
            </a:r>
            <a:r>
              <a:rPr lang="zh-CN" altLang="pt-PT" dirty="0"/>
              <a:t> </a:t>
            </a:r>
            <a:r>
              <a:rPr lang="pt-PT" altLang="zh-CN" dirty="0"/>
              <a:t>circular</a:t>
            </a:r>
            <a:r>
              <a:rPr lang="zh-CN" altLang="pt-PT" dirty="0"/>
              <a:t> </a:t>
            </a:r>
            <a:r>
              <a:rPr lang="pt-PT" altLang="zh-CN" dirty="0"/>
              <a:t>e</a:t>
            </a:r>
            <a:r>
              <a:rPr lang="zh-CN" altLang="pt-PT" dirty="0"/>
              <a:t> </a:t>
            </a:r>
            <a:r>
              <a:rPr lang="pt-PT" altLang="zh-CN" dirty="0"/>
              <a:t>um</a:t>
            </a:r>
            <a:r>
              <a:rPr lang="zh-CN" altLang="pt-PT" dirty="0"/>
              <a:t> </a:t>
            </a:r>
            <a:r>
              <a:rPr lang="pt-PT" altLang="zh-CN" dirty="0"/>
              <a:t>conjunto</a:t>
            </a:r>
            <a:r>
              <a:rPr lang="zh-CN" altLang="pt-PT" dirty="0"/>
              <a:t> </a:t>
            </a:r>
            <a:r>
              <a:rPr lang="pt-PT" altLang="zh-CN" dirty="0"/>
              <a:t>de</a:t>
            </a:r>
            <a:r>
              <a:rPr lang="zh-CN" altLang="pt-PT" dirty="0"/>
              <a:t> </a:t>
            </a:r>
            <a:r>
              <a:rPr lang="pt-PT" altLang="zh-CN" dirty="0"/>
              <a:t>antenas</a:t>
            </a:r>
            <a:r>
              <a:rPr lang="zh-CN" altLang="pt-PT" dirty="0"/>
              <a:t> </a:t>
            </a:r>
            <a:r>
              <a:rPr lang="pt-PT" altLang="zh-CN" dirty="0" err="1"/>
              <a:t>rectangular</a:t>
            </a:r>
            <a:r>
              <a:rPr lang="zh-CN" altLang="pt-PT" dirty="0"/>
              <a:t> </a:t>
            </a:r>
            <a:r>
              <a:rPr lang="pt-PT" altLang="zh-CN" dirty="0"/>
              <a:t>e</a:t>
            </a:r>
            <a:r>
              <a:rPr lang="zh-CN" altLang="pt-PT" dirty="0"/>
              <a:t> </a:t>
            </a:r>
            <a:r>
              <a:rPr lang="pt-PT" altLang="zh-CN" dirty="0"/>
              <a:t>triangular.</a:t>
            </a:r>
          </a:p>
          <a:p>
            <a:endParaRPr lang="pt-PT" altLang="zh-CN" dirty="0"/>
          </a:p>
          <a:p>
            <a:r>
              <a:rPr lang="pt-PT" altLang="zh-CN" dirty="0"/>
              <a:t>Tiveram ganhos similares mas a antena triangular era mais direcional, pode ser visto aqui a azul, portanto essa é a que foi escolhida.</a:t>
            </a:r>
          </a:p>
          <a:p>
            <a:endParaRPr lang="pt-PT" altLang="zh-CN" dirty="0"/>
          </a:p>
          <a:p>
            <a:r>
              <a:rPr lang="pt-PT" altLang="zh-CN" dirty="0"/>
              <a:t>Pode se ver aqui a antena, que tem um ganho de cerca de 5dBi, para 2.6GHz e uma </a:t>
            </a:r>
            <a:r>
              <a:rPr lang="pt-PT" altLang="zh-CN" dirty="0" err="1"/>
              <a:t>directividade</a:t>
            </a:r>
            <a:r>
              <a:rPr lang="pt-PT" altLang="zh-CN" dirty="0"/>
              <a:t> de cerca de 120º.</a:t>
            </a:r>
          </a:p>
          <a:p>
            <a:endParaRPr lang="pt-PT" altLang="zh-CN" dirty="0"/>
          </a:p>
          <a:p>
            <a:r>
              <a:rPr lang="pt-PT" altLang="zh-CN" dirty="0"/>
              <a:t>Esta antena foi colocada num </a:t>
            </a:r>
            <a:r>
              <a:rPr lang="pt-PT" altLang="zh-CN" dirty="0" err="1"/>
              <a:t>array</a:t>
            </a:r>
            <a:r>
              <a:rPr lang="pt-PT" altLang="zh-CN" dirty="0"/>
              <a:t> com 64 antenas para formar um dos tais </a:t>
            </a:r>
            <a:r>
              <a:rPr lang="pt-PT" altLang="zh-CN" dirty="0" err="1"/>
              <a:t>Massive</a:t>
            </a:r>
            <a:r>
              <a:rPr lang="pt-PT" altLang="zh-CN" dirty="0"/>
              <a:t> </a:t>
            </a:r>
            <a:r>
              <a:rPr lang="pt-PT" altLang="zh-CN" dirty="0" err="1"/>
              <a:t>MIMOs</a:t>
            </a:r>
            <a:r>
              <a:rPr lang="pt-PT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325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As nossas estações base foram espaçadas da seguinte forma para não só cobrir Leiria mas focarem-se na parte onde se encontra a maior densidade populacional.</a:t>
            </a:r>
          </a:p>
          <a:p>
            <a:r>
              <a:rPr lang="pt-PT" altLang="zh-CN" dirty="0"/>
              <a:t>Proporcionam uma </a:t>
            </a:r>
            <a:r>
              <a:rPr lang="pt-PT" altLang="zh-CN" dirty="0" err="1"/>
              <a:t>cobertuda</a:t>
            </a:r>
            <a:r>
              <a:rPr lang="pt-PT" altLang="zh-CN" dirty="0"/>
              <a:t> de 110 km2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269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Interferência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57F8E-60B2-461D-B4B2-CBFF9B102B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033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As nossas estações base foram divididas em 3 secções, sendo que cada secção tem um dos 3 canais comprados pela Vodafone para a largura de banda que estamos a utilizar, dos 2.6 GHz, que vai entre os 2.5 aos 2.7 GHz.</a:t>
            </a:r>
          </a:p>
          <a:p>
            <a:endParaRPr lang="pt-PT" altLang="zh-CN" dirty="0"/>
          </a:p>
          <a:p>
            <a:r>
              <a:rPr lang="pt-PT" altLang="zh-CN" dirty="0"/>
              <a:t>Com os canais divididos da seguinte forma por células, a nossa interferência de canal está bastante agradável, especialmente nas zonas mais densas.</a:t>
            </a:r>
          </a:p>
          <a:p>
            <a:r>
              <a:rPr lang="pt-PT" altLang="zh-CN" dirty="0"/>
              <a:t>Tendo regularmente 20 dB de diferença, o sinal transmitido e a interferência causada pelos outros sinais.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7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Agora vai ser demonstrado o </a:t>
            </a:r>
            <a:r>
              <a:rPr lang="pt-PT" altLang="zh-CN" dirty="0" err="1"/>
              <a:t>handover</a:t>
            </a:r>
            <a:r>
              <a:rPr lang="pt-PT" altLang="zh-CN" dirty="0"/>
              <a:t> feito por um recetor móvel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57F8E-60B2-461D-B4B2-CBFF9B102B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383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Podemos ver aqui um recetor móvel e as suas várias posições, sendo que inicialmente conectava-se a uma antena, que era a que proporcionava o melhor sinal.</a:t>
            </a:r>
          </a:p>
          <a:p>
            <a:r>
              <a:rPr lang="pt-PT" altLang="zh-CN" dirty="0"/>
              <a:t>Ao mover-se, afastando-se da antena e perdendo sinal, acabou por ter outra antena a proporcionar uma melhor ligação, sendo que foi feito o </a:t>
            </a:r>
            <a:r>
              <a:rPr lang="pt-PT" altLang="zh-CN" dirty="0" err="1"/>
              <a:t>handover</a:t>
            </a:r>
            <a:r>
              <a:rPr lang="pt-PT" altLang="zh-CN" dirty="0"/>
              <a:t> e conectou-se então a esta segunda antena.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894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Estudo de capacidade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57F8E-60B2-461D-B4B2-CBFF9B102B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Este estudo de capacidade, para a cidade de leiria com 5G urbano.</a:t>
            </a:r>
          </a:p>
          <a:p>
            <a:r>
              <a:rPr lang="pt-PT" altLang="zh-CN" dirty="0"/>
              <a:t>Tendo mais de 60 mil habitantes.</a:t>
            </a:r>
          </a:p>
          <a:p>
            <a:r>
              <a:rPr lang="pt-PT" altLang="zh-CN" dirty="0"/>
              <a:t>Foi considerada uma taxa de penetração de mercado de 30%, tendo 3 operadores principais, assumindo que estão igualmente presentes em leiria.</a:t>
            </a:r>
          </a:p>
          <a:p>
            <a:endParaRPr lang="pt-PT" altLang="zh-CN" dirty="0"/>
          </a:p>
          <a:p>
            <a:r>
              <a:rPr lang="pt-PT" altLang="zh-CN" dirty="0"/>
              <a:t>A taxa de aderência de tecnologia escolhida foi de 90% não por 90% das pessoas já terem aderido ao 5G mas por ser comum uma pessoa já ter vários dispositivos capazes de utilizar 5G.</a:t>
            </a:r>
          </a:p>
          <a:p>
            <a:endParaRPr lang="pt-PT" altLang="zh-CN" dirty="0"/>
          </a:p>
          <a:p>
            <a:r>
              <a:rPr lang="pt-PT" altLang="zh-CN" dirty="0"/>
              <a:t>A taxa de utilizadores simultâneos considerada foi de 10%, tendo sido esta a utilizada em outros exemplos teóricos.</a:t>
            </a:r>
          </a:p>
          <a:p>
            <a:endParaRPr lang="pt-PT" altLang="zh-CN" dirty="0"/>
          </a:p>
          <a:p>
            <a:r>
              <a:rPr lang="pt-PT" altLang="zh-CN" dirty="0"/>
              <a:t>Foram utilizados 3 canais por célula, os tais 3 canais da Vodafone previamente referidos.</a:t>
            </a:r>
          </a:p>
          <a:p>
            <a:endParaRPr lang="pt-PT" altLang="zh-CN" dirty="0"/>
          </a:p>
          <a:p>
            <a:r>
              <a:rPr lang="pt-PT" altLang="zh-CN" dirty="0"/>
              <a:t>O numero de utilizadores simultâneos com estas taxas todas deu 1644 habitantes.</a:t>
            </a:r>
          </a:p>
          <a:p>
            <a:endParaRPr lang="pt-PT" altLang="zh-CN" dirty="0"/>
          </a:p>
          <a:p>
            <a:r>
              <a:rPr lang="pt-PT" altLang="zh-CN" dirty="0"/>
              <a:t>Sendo que temos 7 macro </a:t>
            </a:r>
            <a:r>
              <a:rPr lang="pt-PT" altLang="zh-CN" dirty="0" err="1"/>
              <a:t>cells</a:t>
            </a:r>
            <a:r>
              <a:rPr lang="pt-PT" altLang="zh-CN" dirty="0"/>
              <a:t>, com 3 canais cada.</a:t>
            </a:r>
          </a:p>
          <a:p>
            <a:r>
              <a:rPr lang="pt-PT" altLang="zh-CN" dirty="0"/>
              <a:t>Cada célula tendo 64 antenas, com uma eficiência espectral alta consegue servir 32 utilizadores, tenho uma referência para estes valores.</a:t>
            </a:r>
          </a:p>
          <a:p>
            <a:r>
              <a:rPr lang="pt-PT" altLang="zh-CN" dirty="0"/>
              <a:t>O que dá em 672 utilizadores que conseguem ser servidos com macro </a:t>
            </a:r>
            <a:r>
              <a:rPr lang="pt-PT" altLang="zh-CN" dirty="0" err="1"/>
              <a:t>cells</a:t>
            </a:r>
            <a:r>
              <a:rPr lang="pt-PT" altLang="zh-CN" dirty="0"/>
              <a:t>.</a:t>
            </a:r>
          </a:p>
          <a:p>
            <a:endParaRPr lang="pt-PT" altLang="zh-CN" dirty="0"/>
          </a:p>
          <a:p>
            <a:r>
              <a:rPr lang="pt-PT" altLang="zh-CN" dirty="0"/>
              <a:t>5G em sistemas urbanos, como tem uma grande densidade de utilizadores necessita de </a:t>
            </a:r>
            <a:r>
              <a:rPr lang="pt-PT" altLang="zh-CN" dirty="0" err="1"/>
              <a:t>small</a:t>
            </a:r>
            <a:r>
              <a:rPr lang="pt-PT" altLang="zh-CN" dirty="0"/>
              <a:t> </a:t>
            </a:r>
            <a:r>
              <a:rPr lang="pt-PT" altLang="zh-CN" dirty="0" err="1"/>
              <a:t>cells</a:t>
            </a:r>
            <a:r>
              <a:rPr lang="pt-PT" altLang="zh-CN" dirty="0"/>
              <a:t>, para as partes mais densas da cidade.</a:t>
            </a:r>
          </a:p>
          <a:p>
            <a:r>
              <a:rPr lang="pt-PT" altLang="zh-CN" dirty="0"/>
              <a:t>Sendo que </a:t>
            </a:r>
            <a:r>
              <a:rPr lang="pt-PT" altLang="zh-CN" dirty="0" err="1"/>
              <a:t>small</a:t>
            </a:r>
            <a:r>
              <a:rPr lang="pt-PT" altLang="zh-CN" dirty="0"/>
              <a:t> </a:t>
            </a:r>
            <a:r>
              <a:rPr lang="pt-PT" altLang="zh-CN" dirty="0" err="1"/>
              <a:t>cells</a:t>
            </a:r>
            <a:r>
              <a:rPr lang="pt-PT" altLang="zh-CN" dirty="0"/>
              <a:t> são estações base pequenas com alcance mais pequeno mas que conseguem servir uma boa quantidade de utilizadores.</a:t>
            </a:r>
          </a:p>
          <a:p>
            <a:r>
              <a:rPr lang="pt-PT" altLang="zh-CN" dirty="0"/>
              <a:t>Neste caso foram utilizadas </a:t>
            </a:r>
            <a:r>
              <a:rPr lang="pt-PT" altLang="zh-CN" dirty="0" err="1"/>
              <a:t>picocells</a:t>
            </a:r>
            <a:r>
              <a:rPr lang="pt-PT" altLang="zh-CN" dirty="0"/>
              <a:t>, que é um dos tipos de </a:t>
            </a:r>
            <a:r>
              <a:rPr lang="pt-PT" altLang="zh-CN" dirty="0" err="1"/>
              <a:t>small</a:t>
            </a:r>
            <a:r>
              <a:rPr lang="pt-PT" altLang="zh-CN" dirty="0"/>
              <a:t> </a:t>
            </a:r>
            <a:r>
              <a:rPr lang="pt-PT" altLang="zh-CN" dirty="0" err="1"/>
              <a:t>cells</a:t>
            </a:r>
            <a:r>
              <a:rPr lang="pt-PT" altLang="zh-CN" dirty="0"/>
              <a:t>, que em média, conseguem servir 32 utilizadores, tenho também referencias para estes valores.</a:t>
            </a:r>
          </a:p>
          <a:p>
            <a:endParaRPr lang="pt-PT" altLang="zh-CN" dirty="0"/>
          </a:p>
          <a:p>
            <a:r>
              <a:rPr lang="pt-PT" altLang="zh-CN" dirty="0"/>
              <a:t>Então seriam necessárias 31 </a:t>
            </a:r>
            <a:r>
              <a:rPr lang="pt-PT" altLang="zh-CN" dirty="0" err="1"/>
              <a:t>picocells</a:t>
            </a:r>
            <a:r>
              <a:rPr lang="pt-PT" altLang="zh-CN" dirty="0"/>
              <a:t> para complementar o nosso sistema e servir todas as pessoas de leiria.</a:t>
            </a:r>
          </a:p>
          <a:p>
            <a:endParaRPr lang="pt-PT" altLang="zh-CN" dirty="0"/>
          </a:p>
          <a:p>
            <a:r>
              <a:rPr lang="pt-PT" altLang="zh-CN" dirty="0"/>
              <a:t>Notas…</a:t>
            </a:r>
          </a:p>
          <a:p>
            <a:endParaRPr lang="pt-PT" altLang="zh-CN" dirty="0"/>
          </a:p>
          <a:p>
            <a:r>
              <a:rPr lang="pt-PT" altLang="zh-CN" dirty="0"/>
              <a:t>Referências…</a:t>
            </a:r>
          </a:p>
          <a:p>
            <a:endParaRPr lang="pt-PT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051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Agora vão ser comparadas as simulações feitas com as medições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57F8E-60B2-461D-B4B2-CBFF9B102B9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92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Vamos dar uma pequena introdução, falar um bocado das tecnologias mais utilizadas atualmente, da nossa área de estudo</a:t>
            </a:r>
          </a:p>
          <a:p>
            <a:r>
              <a:rPr lang="pt-PT" altLang="zh-CN" dirty="0"/>
              <a:t>Das antenas utilizadas e porquê,</a:t>
            </a:r>
            <a:r>
              <a:rPr lang="zh-CN" altLang="pt-PT" dirty="0"/>
              <a:t> </a:t>
            </a:r>
            <a:r>
              <a:rPr lang="pt-PT" altLang="zh-CN" dirty="0"/>
              <a:t>a</a:t>
            </a:r>
            <a:r>
              <a:rPr lang="zh-CN" altLang="pt-PT" dirty="0"/>
              <a:t> </a:t>
            </a:r>
            <a:r>
              <a:rPr lang="pt-PT" altLang="zh-CN" dirty="0"/>
              <a:t>interferência</a:t>
            </a:r>
            <a:r>
              <a:rPr lang="zh-CN" altLang="pt-PT" dirty="0"/>
              <a:t> </a:t>
            </a:r>
            <a:r>
              <a:rPr lang="pt-PT" altLang="zh-CN" dirty="0"/>
              <a:t>no mesmo canal de cada estação base</a:t>
            </a:r>
          </a:p>
          <a:p>
            <a:r>
              <a:rPr lang="pt-PT" altLang="zh-CN" dirty="0"/>
              <a:t>O </a:t>
            </a:r>
            <a:r>
              <a:rPr lang="pt-PT" altLang="zh-CN" dirty="0" err="1"/>
              <a:t>handover</a:t>
            </a:r>
            <a:r>
              <a:rPr lang="pt-PT" altLang="zh-CN" dirty="0"/>
              <a:t> que um recetor móvel faz quando encontra outra antena que lhe dá um melhor sinal</a:t>
            </a:r>
          </a:p>
          <a:p>
            <a:r>
              <a:rPr lang="pt-PT" altLang="zh-CN" dirty="0"/>
              <a:t>A capacidade, os utilizadores simultâneos que é preciso fornecer </a:t>
            </a:r>
          </a:p>
          <a:p>
            <a:r>
              <a:rPr lang="pt-PT" altLang="zh-CN" dirty="0"/>
              <a:t>As simulações realizadas, comparando-as com as medições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603ED-F156-43BE-989A-FC8BF17853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iri" panose="0000050000000000000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iri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05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A simulação deu um máximo de -45 </a:t>
            </a:r>
            <a:r>
              <a:rPr lang="pt-PT" altLang="zh-CN" dirty="0" err="1"/>
              <a:t>dbm</a:t>
            </a:r>
            <a:r>
              <a:rPr lang="pt-PT" altLang="zh-CN" dirty="0"/>
              <a:t>, e um mínimo de certa de -85 </a:t>
            </a:r>
            <a:r>
              <a:rPr lang="pt-PT" altLang="zh-CN" dirty="0" err="1"/>
              <a:t>dbm</a:t>
            </a:r>
            <a:r>
              <a:rPr lang="pt-PT" altLang="zh-CN" dirty="0"/>
              <a:t>, estando a maior parte por volta dos -68 </a:t>
            </a:r>
            <a:r>
              <a:rPr lang="pt-PT" altLang="zh-CN" dirty="0" err="1"/>
              <a:t>dbm</a:t>
            </a:r>
            <a:r>
              <a:rPr lang="pt-PT" altLang="zh-CN" dirty="0"/>
              <a:t>.</a:t>
            </a:r>
          </a:p>
          <a:p>
            <a:endParaRPr lang="pt-PT" altLang="zh-CN" dirty="0"/>
          </a:p>
          <a:p>
            <a:r>
              <a:rPr lang="pt-PT" altLang="zh-CN" dirty="0"/>
              <a:t>As medições reais deram valores um bocado mais baixos.</a:t>
            </a:r>
          </a:p>
          <a:p>
            <a:r>
              <a:rPr lang="pt-PT" altLang="zh-CN" dirty="0"/>
              <a:t>O máximo que foi medido foi de -62 </a:t>
            </a:r>
            <a:r>
              <a:rPr lang="pt-PT" altLang="zh-CN" dirty="0" err="1"/>
              <a:t>dbm</a:t>
            </a:r>
            <a:r>
              <a:rPr lang="pt-PT" altLang="zh-CN" dirty="0"/>
              <a:t>, e o mínimo de -96dbm, estando grande parte das medições nos 90 e poucos </a:t>
            </a:r>
            <a:r>
              <a:rPr lang="pt-PT" altLang="zh-CN" dirty="0" err="1"/>
              <a:t>dbm</a:t>
            </a:r>
            <a:r>
              <a:rPr lang="pt-PT" altLang="zh-CN" dirty="0"/>
              <a:t>.</a:t>
            </a:r>
          </a:p>
          <a:p>
            <a:endParaRPr lang="pt-PT" altLang="zh-CN" dirty="0"/>
          </a:p>
          <a:p>
            <a:r>
              <a:rPr lang="pt-PT" altLang="zh-CN" dirty="0"/>
              <a:t>Aqui estamos nós a fazer as tais medições.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65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Como se notou, houve uma diferença significativa entre os valores da simulação e da medição.</a:t>
            </a:r>
          </a:p>
          <a:p>
            <a:endParaRPr lang="pt-PT" altLang="zh-CN" dirty="0"/>
          </a:p>
          <a:p>
            <a:r>
              <a:rPr lang="pt-PT" altLang="zh-CN" dirty="0"/>
              <a:t>Isto dá-se á grande quantidade de carros e ao mau posicionamento do analisador espectral .</a:t>
            </a:r>
          </a:p>
          <a:p>
            <a:endParaRPr lang="pt-PT" altLang="zh-CN" dirty="0"/>
          </a:p>
          <a:p>
            <a:r>
              <a:rPr lang="pt-PT" altLang="zh-CN" dirty="0"/>
              <a:t>A diferença em muitas zonas foi na ordem dos 26-30 </a:t>
            </a:r>
            <a:r>
              <a:rPr lang="pt-PT" altLang="zh-CN" dirty="0" err="1"/>
              <a:t>dbm</a:t>
            </a:r>
            <a:r>
              <a:rPr lang="pt-PT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07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57F8E-60B2-461D-B4B2-CBFF9B102B9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96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57F8E-60B2-461D-B4B2-CBFF9B102B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51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5G , a quinta geração de redes móveis foi desenvolvida para suportar novas tecnologias que requerem uma maior quantidade de dados e uma menor latência, tais como:</a:t>
            </a:r>
          </a:p>
          <a:p>
            <a:endParaRPr lang="pt-PT" altLang="zh-CN" dirty="0"/>
          </a:p>
          <a:p>
            <a:r>
              <a:rPr lang="pt-PT" altLang="zh-CN" dirty="0"/>
              <a:t>…</a:t>
            </a:r>
          </a:p>
          <a:p>
            <a:r>
              <a:rPr lang="pt-PT" altLang="zh-CN" dirty="0"/>
              <a:t>…</a:t>
            </a:r>
          </a:p>
          <a:p>
            <a:r>
              <a:rPr lang="pt-PT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0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A 3GPP (3rd </a:t>
            </a:r>
            <a:r>
              <a:rPr lang="pt-PT" altLang="zh-CN" dirty="0" err="1"/>
              <a:t>generation</a:t>
            </a:r>
            <a:r>
              <a:rPr lang="pt-PT" altLang="zh-CN" dirty="0"/>
              <a:t> </a:t>
            </a:r>
            <a:r>
              <a:rPr lang="pt-PT" altLang="zh-CN" dirty="0" err="1"/>
              <a:t>Partnership</a:t>
            </a:r>
            <a:r>
              <a:rPr lang="pt-PT" altLang="zh-CN" dirty="0"/>
              <a:t> Project), uma organização que faz standards, incluindo o do 5G, tem o objetivo que 5G expanda a geração anterior, especialmente nos 3 tipos de serviços:</a:t>
            </a:r>
          </a:p>
          <a:p>
            <a:r>
              <a:rPr lang="pt-PT" altLang="zh-CN" dirty="0"/>
              <a:t>…</a:t>
            </a:r>
          </a:p>
          <a:p>
            <a:r>
              <a:rPr lang="pt-PT" altLang="zh-CN" dirty="0"/>
              <a:t>…</a:t>
            </a:r>
          </a:p>
          <a:p>
            <a:r>
              <a:rPr lang="pt-PT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1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Estado da arte, quais são as tecnologias mais utilizadas em 5G urbano hoje em dia?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57F8E-60B2-461D-B4B2-CBFF9B102B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158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A mais utilizada é MIMO</a:t>
            </a:r>
            <a:br>
              <a:rPr lang="pt-PT" altLang="zh-CN" dirty="0"/>
            </a:br>
            <a:r>
              <a:rPr lang="pt-PT" altLang="zh-CN" dirty="0" err="1"/>
              <a:t>Multiple</a:t>
            </a:r>
            <a:r>
              <a:rPr lang="pt-PT" altLang="zh-CN" dirty="0"/>
              <a:t>-Input </a:t>
            </a:r>
            <a:r>
              <a:rPr lang="pt-PT" altLang="zh-CN" dirty="0" err="1"/>
              <a:t>Multiple</a:t>
            </a:r>
            <a:r>
              <a:rPr lang="pt-PT" altLang="zh-CN" dirty="0"/>
              <a:t> Output, consiste num agregado de 8 antenas, o que torna as antenas mais direcionais.</a:t>
            </a:r>
          </a:p>
          <a:p>
            <a:r>
              <a:rPr lang="pt-PT" altLang="zh-CN" dirty="0"/>
              <a:t>Isto faz com que seja possível umas dessas antenas servirem uns utilizadores e outras serem usadas por outros utilizadores, como uma multiplexagem no espaço.</a:t>
            </a:r>
          </a:p>
          <a:p>
            <a:r>
              <a:rPr lang="pt-PT" altLang="zh-CN" dirty="0"/>
              <a:t>Traz grandes benefícios mas tem algumas dificuldades práticas.</a:t>
            </a:r>
          </a:p>
          <a:p>
            <a:endParaRPr lang="pt-PT" altLang="zh-CN" dirty="0"/>
          </a:p>
          <a:p>
            <a:r>
              <a:rPr lang="pt-PT" altLang="zh-CN" dirty="0" err="1"/>
              <a:t>Massive</a:t>
            </a:r>
            <a:r>
              <a:rPr lang="pt-PT" altLang="zh-CN" dirty="0"/>
              <a:t> MIMO, consiste em MIMO mas com ainda mais antenas, dezenas ou até centenas de antenas.</a:t>
            </a:r>
          </a:p>
          <a:p>
            <a:r>
              <a:rPr lang="pt-PT" altLang="zh-CN" dirty="0"/>
              <a:t>Isto traz ganhos da tal multiplexagem espacial ainda maiores mas também dificulta ainda mais na prática, como por exemplo o desenho do agregado.</a:t>
            </a:r>
          </a:p>
          <a:p>
            <a:endParaRPr lang="pt-PT" altLang="zh-CN" dirty="0"/>
          </a:p>
          <a:p>
            <a:r>
              <a:rPr lang="pt-PT" altLang="zh-CN" dirty="0" err="1"/>
              <a:t>mmWave</a:t>
            </a:r>
            <a:r>
              <a:rPr lang="pt-PT" altLang="zh-CN" dirty="0"/>
              <a:t>, consiste na utilização de frequências muito elevadas e não utilizadas atualmente, entre 30 a 300 GHz, que dão comprimentos de onda na ordem dos milímetros.</a:t>
            </a:r>
          </a:p>
          <a:p>
            <a:r>
              <a:rPr lang="pt-PT" altLang="zh-CN" dirty="0"/>
              <a:t>Isto resulta num alcance muito pequeno, e é utilizado normalmente com </a:t>
            </a:r>
            <a:r>
              <a:rPr lang="pt-PT" altLang="zh-CN" dirty="0" err="1"/>
              <a:t>small</a:t>
            </a:r>
            <a:r>
              <a:rPr lang="pt-PT" altLang="zh-CN" dirty="0"/>
              <a:t> </a:t>
            </a:r>
            <a:r>
              <a:rPr lang="pt-PT" altLang="zh-CN" dirty="0" err="1"/>
              <a:t>cells</a:t>
            </a:r>
            <a:r>
              <a:rPr lang="pt-PT" altLang="zh-CN" dirty="0"/>
              <a:t>, estações base mais pequenas.</a:t>
            </a:r>
          </a:p>
          <a:p>
            <a:endParaRPr lang="pt-PT" altLang="zh-CN" dirty="0"/>
          </a:p>
          <a:p>
            <a:r>
              <a:rPr lang="pt-PT" altLang="zh-CN" dirty="0"/>
              <a:t>D2D, ou </a:t>
            </a:r>
            <a:r>
              <a:rPr lang="pt-PT" altLang="zh-CN" dirty="0" err="1"/>
              <a:t>device</a:t>
            </a:r>
            <a:r>
              <a:rPr lang="pt-PT" altLang="zh-CN" dirty="0"/>
              <a:t> to </a:t>
            </a:r>
            <a:r>
              <a:rPr lang="pt-PT" altLang="zh-CN" dirty="0" err="1"/>
              <a:t>device</a:t>
            </a:r>
            <a:r>
              <a:rPr lang="pt-PT" altLang="zh-CN" dirty="0"/>
              <a:t>, é também investigado bastante, consiste em utilizar as antenas de dispositivos alheios como os nossos telemóveis, carros, autocarros como antenas intermédias nas cidades, que propagarão a nossa mensagem até ao recetor.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9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Área de estudo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57F8E-60B2-461D-B4B2-CBFF9B102B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535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altLang="zh-CN" dirty="0"/>
              <a:t>A área de estudo escolhida foi Leiria.</a:t>
            </a:r>
          </a:p>
          <a:p>
            <a:r>
              <a:rPr lang="pt-PT" altLang="zh-CN" dirty="0"/>
              <a:t>Especificamente a cidade de Leiria, devido a este trabalho tratar-se de ambientes urbanos.</a:t>
            </a:r>
          </a:p>
          <a:p>
            <a:endParaRPr lang="pt-PT" altLang="zh-CN" dirty="0"/>
          </a:p>
          <a:p>
            <a:r>
              <a:rPr lang="pt-PT" altLang="zh-CN" dirty="0"/>
              <a:t>Sendo que Leiria tem 108 km2 e pouco mais de 60 mil pessoas.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75D8C-CBF2-478A-B134-4E4676B9D0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7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C70D-B7C8-466D-B87C-22D855EF72C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431681" y="672788"/>
            <a:ext cx="998456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10548338" y="0"/>
            <a:ext cx="1643662" cy="6727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cs typeface="Amiri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Amiri" panose="00000500000000000000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Amiri" panose="00000500000000000000" charset="0"/>
              </a:rPr>
              <a:t>PPT</a:t>
            </a:r>
            <a:endParaRPr lang="en-US" dirty="0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8474" y="1800148"/>
            <a:ext cx="8735233" cy="22262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006582"/>
            <a:ext cx="8744107" cy="1018033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4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9735"/>
            <a:ext cx="10994760" cy="1018032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0" y="1800147"/>
            <a:ext cx="10994760" cy="4556204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50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7" y="491025"/>
            <a:ext cx="8144267" cy="1018033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227" y="1818893"/>
            <a:ext cx="8144267" cy="4477808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71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7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6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839" y="369984"/>
            <a:ext cx="10673933" cy="1018033"/>
          </a:xfrm>
        </p:spPr>
        <p:txBody>
          <a:bodyPr>
            <a:normAutofit/>
          </a:bodyPr>
          <a:lstStyle>
            <a:lvl1pPr algn="l">
              <a:defRPr sz="4800" baseline="0">
                <a:solidFill>
                  <a:schemeClr val="tx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59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2837221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59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2837221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87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690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16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118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06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80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</a:defRPr>
            </a:lvl1pPr>
          </a:lstStyle>
          <a:p>
            <a:fld id="{82F4642E-425B-4F78-BA62-E038A3910EEA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</a:defRPr>
            </a:lvl1pPr>
          </a:lstStyle>
          <a:p>
            <a:fld id="{6846ABBD-6C0F-45E1-8986-4985220CE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u"/>
      </p:transition>
    </mc:Choice>
    <mc:Fallback xmlns="">
      <p:transition spd="slow" advClick="0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iri" panose="00000500000000000000" charset="0"/>
          <a:ea typeface="Amiri" panose="00000500000000000000" charset="0"/>
          <a:cs typeface="Amiri" panose="000005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iri" panose="00000500000000000000" charset="0"/>
          <a:ea typeface="Amiri" panose="00000500000000000000" charset="0"/>
          <a:cs typeface="Amiri" panose="000005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iri" panose="00000500000000000000" charset="0"/>
          <a:ea typeface="Amiri" panose="00000500000000000000" charset="0"/>
          <a:cs typeface="Amiri" panose="000005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miri" panose="00000500000000000000" charset="0"/>
          <a:ea typeface="Amiri" panose="00000500000000000000" charset="0"/>
          <a:cs typeface="Amiri" panose="000005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iri" panose="00000500000000000000" charset="0"/>
          <a:ea typeface="Amiri" panose="00000500000000000000" charset="0"/>
          <a:cs typeface="Amiri" panose="000005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iri" panose="00000500000000000000" charset="0"/>
          <a:ea typeface="Amiri" panose="00000500000000000000" charset="0"/>
          <a:cs typeface="Amiri" panose="000005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412170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dx.doi.org/10.1561/2000000093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5G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63127"/>
            <a:ext cx="5911273" cy="861488"/>
          </a:xfrm>
        </p:spPr>
        <p:txBody>
          <a:bodyPr>
            <a:normAutofit/>
          </a:bodyPr>
          <a:lstStyle/>
          <a:p>
            <a:r>
              <a:rPr lang="en-US" sz="2000" dirty="0"/>
              <a:t>Carlos Almeida nº2200913</a:t>
            </a:r>
          </a:p>
          <a:p>
            <a:r>
              <a:rPr lang="en-US" sz="2000" dirty="0"/>
              <a:t>Nicolas Vasconcellos nº2203903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4">
            <a:extLst>
              <a:ext uri="{FF2B5EF4-FFF2-40B4-BE49-F238E27FC236}">
                <a16:creationId xmlns:a16="http://schemas.microsoft.com/office/drawing/2014/main" id="{8BE0AB86-7AED-2674-0E94-3A911A2C157E}"/>
              </a:ext>
            </a:extLst>
          </p:cNvPr>
          <p:cNvSpPr txBox="1"/>
          <p:nvPr/>
        </p:nvSpPr>
        <p:spPr>
          <a:xfrm>
            <a:off x="4992550" y="2832672"/>
            <a:ext cx="3324308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Antenas</a:t>
            </a:r>
            <a:endParaRPr lang="zh-CN" altLang="en-US" sz="72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26B5685A-2FE1-DD6D-5A2E-538A1E1490EE}"/>
              </a:ext>
            </a:extLst>
          </p:cNvPr>
          <p:cNvSpPr/>
          <p:nvPr/>
        </p:nvSpPr>
        <p:spPr>
          <a:xfrm>
            <a:off x="2214221" y="2330096"/>
            <a:ext cx="2239441" cy="219780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3" name="Freeform: Shape 82">
            <a:extLst>
              <a:ext uri="{FF2B5EF4-FFF2-40B4-BE49-F238E27FC236}">
                <a16:creationId xmlns:a16="http://schemas.microsoft.com/office/drawing/2014/main" id="{215F8E5C-1C9B-A1A8-DC06-1DB6767E12CD}"/>
              </a:ext>
            </a:extLst>
          </p:cNvPr>
          <p:cNvSpPr/>
          <p:nvPr/>
        </p:nvSpPr>
        <p:spPr bwMode="auto">
          <a:xfrm>
            <a:off x="2806691" y="2916012"/>
            <a:ext cx="1054499" cy="1025975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57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1">
            <a:extLst>
              <a:ext uri="{FF2B5EF4-FFF2-40B4-BE49-F238E27FC236}">
                <a16:creationId xmlns:a16="http://schemas.microsoft.com/office/drawing/2014/main" id="{E4E725CA-D5B5-62C2-7D72-4321AD446A5F}"/>
              </a:ext>
            </a:extLst>
          </p:cNvPr>
          <p:cNvSpPr/>
          <p:nvPr/>
        </p:nvSpPr>
        <p:spPr>
          <a:xfrm>
            <a:off x="6262482" y="1916612"/>
            <a:ext cx="4415744" cy="405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925" y="1916612"/>
            <a:ext cx="4623066" cy="405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2643" y="352936"/>
            <a:ext cx="140647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Antenas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5BF786F-EFEB-63EC-A2E7-7FB35556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31" y="2012207"/>
            <a:ext cx="4394383" cy="38365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1D06A7-0995-A46E-8C73-0D5B2FC85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475" y="2012207"/>
            <a:ext cx="4148904" cy="38723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6635F9F-C400-5141-62F6-D00E71A03356}"/>
              </a:ext>
            </a:extLst>
          </p:cNvPr>
          <p:cNvSpPr txBox="1"/>
          <p:nvPr/>
        </p:nvSpPr>
        <p:spPr>
          <a:xfrm>
            <a:off x="957051" y="1042441"/>
            <a:ext cx="46569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zh-CN" sz="20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Diagrama de radiação polar de várias antenas</a:t>
            </a:r>
            <a:endParaRPr lang="pt-PT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6EC599-42A4-54A4-2943-FE6D7E7B88A4}"/>
              </a:ext>
            </a:extLst>
          </p:cNvPr>
          <p:cNvSpPr txBox="1"/>
          <p:nvPr/>
        </p:nvSpPr>
        <p:spPr>
          <a:xfrm>
            <a:off x="6262482" y="1117746"/>
            <a:ext cx="44157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zh-CN" sz="20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Diagrama de radiação da antena escolhida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85269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848446" y="1441001"/>
            <a:ext cx="6230679" cy="4887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2643" y="352936"/>
            <a:ext cx="140647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Antenas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AB237-CD75-03B9-F86B-B0A1D5752AB5}"/>
              </a:ext>
            </a:extLst>
          </p:cNvPr>
          <p:cNvSpPr txBox="1"/>
          <p:nvPr/>
        </p:nvSpPr>
        <p:spPr>
          <a:xfrm>
            <a:off x="985880" y="1434833"/>
            <a:ext cx="4029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altLang="zh-CN" sz="2000" b="1" dirty="0" err="1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Coverage</a:t>
            </a:r>
            <a:endParaRPr lang="pt-PT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F9DBBFF-4DB8-F5D9-0B4F-2189BBD5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63" y="1547864"/>
            <a:ext cx="6000824" cy="46327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添加标题">
                <a:extLst>
                  <a:ext uri="{FF2B5EF4-FFF2-40B4-BE49-F238E27FC236}">
                    <a16:creationId xmlns:a16="http://schemas.microsoft.com/office/drawing/2014/main" id="{F0C978D1-BA7F-0D74-9B51-32E583EC0ED0}"/>
                  </a:ext>
                </a:extLst>
              </p:cNvPr>
              <p:cNvSpPr txBox="1"/>
              <p:nvPr/>
            </p:nvSpPr>
            <p:spPr>
              <a:xfrm>
                <a:off x="1509825" y="2118095"/>
                <a:ext cx="4027457" cy="77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PT" altLang="zh-CN" b="1" dirty="0">
                    <a:solidFill>
                      <a:schemeClr val="accent1"/>
                    </a:solidFill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Área</a:t>
                </a:r>
                <a:endParaRPr lang="en-US" altLang="zh-CN" b="1" dirty="0">
                  <a:solidFill>
                    <a:schemeClr val="accent1"/>
                  </a:solidFill>
                  <a:latin typeface="Amiri" panose="00000500000000000000" charset="0"/>
                  <a:ea typeface="Amiri" panose="00000500000000000000" charset="0"/>
                  <a:cs typeface="Amiri" panose="00000500000000000000" charset="0"/>
                  <a:sym typeface="Amiri" panose="00000500000000000000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2"/>
                    </a:solidFill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110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altLang="zh-CN" sz="1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Amiri" panose="00000500000000000000" charset="0"/>
                          </a:rPr>
                        </m:ctrlPr>
                      </m:sSupPr>
                      <m:e>
                        <m:r>
                          <a:rPr lang="pt-PT" altLang="zh-CN" sz="1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Amiri" panose="00000500000000000000" charset="0"/>
                          </a:rPr>
                          <m:t>𝑘𝑚</m:t>
                        </m:r>
                      </m:e>
                      <m:sup>
                        <m:r>
                          <a:rPr lang="pt-PT" altLang="zh-CN" sz="1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Amiri" panose="00000500000000000000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200" dirty="0">
                  <a:solidFill>
                    <a:schemeClr val="tx2"/>
                  </a:solidFill>
                  <a:latin typeface="Amiri" panose="00000500000000000000" charset="0"/>
                  <a:ea typeface="Amiri" panose="00000500000000000000" charset="0"/>
                  <a:cs typeface="Amiri" panose="00000500000000000000" charset="0"/>
                  <a:sym typeface="Amiri" panose="00000500000000000000" charset="0"/>
                </a:endParaRPr>
              </a:p>
            </p:txBody>
          </p:sp>
        </mc:Choice>
        <mc:Fallback>
          <p:sp>
            <p:nvSpPr>
              <p:cNvPr id="27" name="添加标题">
                <a:extLst>
                  <a:ext uri="{FF2B5EF4-FFF2-40B4-BE49-F238E27FC236}">
                    <a16:creationId xmlns:a16="http://schemas.microsoft.com/office/drawing/2014/main" id="{F0C978D1-BA7F-0D74-9B51-32E583EC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25" y="2118095"/>
                <a:ext cx="4027457" cy="772840"/>
              </a:xfrm>
              <a:prstGeom prst="rect">
                <a:avLst/>
              </a:prstGeom>
              <a:blipFill>
                <a:blip r:embed="rId4"/>
                <a:stretch>
                  <a:fillRect l="-1364" b="-315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15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4">
            <a:extLst>
              <a:ext uri="{FF2B5EF4-FFF2-40B4-BE49-F238E27FC236}">
                <a16:creationId xmlns:a16="http://schemas.microsoft.com/office/drawing/2014/main" id="{8BE0AB86-7AED-2674-0E94-3A911A2C157E}"/>
              </a:ext>
            </a:extLst>
          </p:cNvPr>
          <p:cNvSpPr txBox="1"/>
          <p:nvPr/>
        </p:nvSpPr>
        <p:spPr>
          <a:xfrm>
            <a:off x="4992550" y="2832672"/>
            <a:ext cx="5107488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Interferência</a:t>
            </a:r>
            <a:endParaRPr lang="zh-CN" altLang="en-US" sz="72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26B5685A-2FE1-DD6D-5A2E-538A1E1490EE}"/>
              </a:ext>
            </a:extLst>
          </p:cNvPr>
          <p:cNvSpPr/>
          <p:nvPr/>
        </p:nvSpPr>
        <p:spPr>
          <a:xfrm>
            <a:off x="2214221" y="2330096"/>
            <a:ext cx="2239441" cy="219780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5" name="Graphic 4" descr="Cell Tower with solid fill">
            <a:extLst>
              <a:ext uri="{FF2B5EF4-FFF2-40B4-BE49-F238E27FC236}">
                <a16:creationId xmlns:a16="http://schemas.microsoft.com/office/drawing/2014/main" id="{6F677702-B0C5-5CFC-E9F5-6F4970C2E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3749" y="3060089"/>
            <a:ext cx="711812" cy="711812"/>
          </a:xfrm>
          <a:prstGeom prst="rect">
            <a:avLst/>
          </a:prstGeom>
        </p:spPr>
      </p:pic>
      <p:pic>
        <p:nvPicPr>
          <p:cNvPr id="6" name="Graphic 5" descr="Cell Tower with solid fill">
            <a:extLst>
              <a:ext uri="{FF2B5EF4-FFF2-40B4-BE49-F238E27FC236}">
                <a16:creationId xmlns:a16="http://schemas.microsoft.com/office/drawing/2014/main" id="{32817264-D359-04DF-155F-446BF31D1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7509" y="3060088"/>
            <a:ext cx="972913" cy="97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13038" y="1643119"/>
            <a:ext cx="5204460" cy="390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643" y="352936"/>
            <a:ext cx="210307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Interferência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DB53B-5354-D3B2-1B00-111ECD6FCAF4}"/>
              </a:ext>
            </a:extLst>
          </p:cNvPr>
          <p:cNvSpPr txBox="1"/>
          <p:nvPr/>
        </p:nvSpPr>
        <p:spPr>
          <a:xfrm>
            <a:off x="6413038" y="1131077"/>
            <a:ext cx="5204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zh-CN" sz="20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Interferência </a:t>
            </a:r>
            <a:r>
              <a:rPr lang="pt-PT" altLang="zh-CN" sz="2000" b="1" dirty="0" err="1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co-canal</a:t>
            </a:r>
            <a:endParaRPr lang="pt-P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4903-6755-1925-8661-4C64DC85AEAF}"/>
              </a:ext>
            </a:extLst>
          </p:cNvPr>
          <p:cNvSpPr txBox="1"/>
          <p:nvPr/>
        </p:nvSpPr>
        <p:spPr>
          <a:xfrm>
            <a:off x="650566" y="1123003"/>
            <a:ext cx="5204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zh-CN" sz="2000" b="1" dirty="0" err="1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Agregamento</a:t>
            </a:r>
            <a:r>
              <a:rPr lang="pt-PT" altLang="zh-CN" sz="20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células</a:t>
            </a:r>
            <a:endParaRPr lang="pt-PT" sz="2000" dirty="0"/>
          </a:p>
        </p:txBody>
      </p:sp>
      <p:sp>
        <p:nvSpPr>
          <p:cNvPr id="14" name="矩形 1">
            <a:extLst>
              <a:ext uri="{FF2B5EF4-FFF2-40B4-BE49-F238E27FC236}">
                <a16:creationId xmlns:a16="http://schemas.microsoft.com/office/drawing/2014/main" id="{E4AAB801-8F4B-A97A-120A-5882E2202AFA}"/>
              </a:ext>
            </a:extLst>
          </p:cNvPr>
          <p:cNvSpPr/>
          <p:nvPr/>
        </p:nvSpPr>
        <p:spPr>
          <a:xfrm>
            <a:off x="967302" y="1635045"/>
            <a:ext cx="4541014" cy="390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B0052F4-83BC-ED53-F289-3AD5093B9F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49012"/>
              </p:ext>
            </p:extLst>
          </p:nvPr>
        </p:nvGraphicFramePr>
        <p:xfrm>
          <a:off x="650566" y="1744399"/>
          <a:ext cx="5800725" cy="3598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79B02320-75A5-8574-F7A6-25700325AC36}"/>
              </a:ext>
            </a:extLst>
          </p:cNvPr>
          <p:cNvGrpSpPr/>
          <p:nvPr/>
        </p:nvGrpSpPr>
        <p:grpSpPr>
          <a:xfrm>
            <a:off x="1404300" y="2877339"/>
            <a:ext cx="1159531" cy="1332794"/>
            <a:chOff x="1364982" y="1664"/>
            <a:chExt cx="1159531" cy="1332794"/>
          </a:xfrm>
          <a:scene3d>
            <a:camera prst="orthographicFront"/>
            <a:lightRig rig="flat" dir="t"/>
          </a:scene3d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54856E8D-9903-10BE-6397-78DE73B7292C}"/>
                </a:ext>
              </a:extLst>
            </p:cNvPr>
            <p:cNvSpPr/>
            <p:nvPr/>
          </p:nvSpPr>
          <p:spPr>
            <a:xfrm rot="5400000">
              <a:off x="1278351" y="88295"/>
              <a:ext cx="1332794" cy="1159531"/>
            </a:xfrm>
            <a:prstGeom prst="hexagon">
              <a:avLst>
                <a:gd name="adj" fmla="val 25000"/>
                <a:gd name="vf" fmla="val 11547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9" name="Hexagon 4">
              <a:extLst>
                <a:ext uri="{FF2B5EF4-FFF2-40B4-BE49-F238E27FC236}">
                  <a16:creationId xmlns:a16="http://schemas.microsoft.com/office/drawing/2014/main" id="{98D8920A-7F91-AD2A-E8B6-8DD1CA2FC622}"/>
                </a:ext>
              </a:extLst>
            </p:cNvPr>
            <p:cNvSpPr txBox="1"/>
            <p:nvPr/>
          </p:nvSpPr>
          <p:spPr>
            <a:xfrm>
              <a:off x="1545676" y="209358"/>
              <a:ext cx="798143" cy="9174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3600" kern="120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045284-2902-6264-DCB4-2EA1D7415CB6}"/>
              </a:ext>
            </a:extLst>
          </p:cNvPr>
          <p:cNvCxnSpPr>
            <a:cxnSpLocks/>
          </p:cNvCxnSpPr>
          <p:nvPr/>
        </p:nvCxnSpPr>
        <p:spPr>
          <a:xfrm flipH="1">
            <a:off x="2628500" y="3543735"/>
            <a:ext cx="579764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A60685-7E2A-4169-D132-C14966EE32B7}"/>
              </a:ext>
            </a:extLst>
          </p:cNvPr>
          <p:cNvCxnSpPr/>
          <p:nvPr/>
        </p:nvCxnSpPr>
        <p:spPr>
          <a:xfrm flipV="1">
            <a:off x="3208264" y="2877339"/>
            <a:ext cx="1" cy="66639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75F323-9E08-F3A4-787B-2E04811B2F51}"/>
              </a:ext>
            </a:extLst>
          </p:cNvPr>
          <p:cNvCxnSpPr/>
          <p:nvPr/>
        </p:nvCxnSpPr>
        <p:spPr>
          <a:xfrm>
            <a:off x="3208264" y="3543735"/>
            <a:ext cx="579767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AF586D-0B15-7C1B-46FA-B6B59E2DBC07}"/>
              </a:ext>
            </a:extLst>
          </p:cNvPr>
          <p:cNvCxnSpPr>
            <a:cxnSpLocks/>
          </p:cNvCxnSpPr>
          <p:nvPr/>
        </p:nvCxnSpPr>
        <p:spPr>
          <a:xfrm flipH="1">
            <a:off x="2016401" y="4668835"/>
            <a:ext cx="579764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6A2562-1C63-CE43-1A56-07DB5A7EB8F6}"/>
              </a:ext>
            </a:extLst>
          </p:cNvPr>
          <p:cNvCxnSpPr/>
          <p:nvPr/>
        </p:nvCxnSpPr>
        <p:spPr>
          <a:xfrm flipV="1">
            <a:off x="2596165" y="4002439"/>
            <a:ext cx="1" cy="66639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2B710A-7F36-48DD-9C41-59492B779BF3}"/>
              </a:ext>
            </a:extLst>
          </p:cNvPr>
          <p:cNvCxnSpPr/>
          <p:nvPr/>
        </p:nvCxnSpPr>
        <p:spPr>
          <a:xfrm>
            <a:off x="2596165" y="4668835"/>
            <a:ext cx="579767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A82C430-7FEF-3091-2A70-9F47F90736DF}"/>
              </a:ext>
            </a:extLst>
          </p:cNvPr>
          <p:cNvCxnSpPr>
            <a:cxnSpLocks/>
          </p:cNvCxnSpPr>
          <p:nvPr/>
        </p:nvCxnSpPr>
        <p:spPr>
          <a:xfrm flipH="1">
            <a:off x="1404299" y="3539392"/>
            <a:ext cx="579764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41CF52-7DCA-B479-38F3-4AC6C81F1735}"/>
              </a:ext>
            </a:extLst>
          </p:cNvPr>
          <p:cNvCxnSpPr/>
          <p:nvPr/>
        </p:nvCxnSpPr>
        <p:spPr>
          <a:xfrm flipV="1">
            <a:off x="1984063" y="2872996"/>
            <a:ext cx="1" cy="66639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ADFA56-E219-B643-1073-6E46AEC07518}"/>
              </a:ext>
            </a:extLst>
          </p:cNvPr>
          <p:cNvCxnSpPr/>
          <p:nvPr/>
        </p:nvCxnSpPr>
        <p:spPr>
          <a:xfrm>
            <a:off x="1984063" y="3539392"/>
            <a:ext cx="579767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A4EFFD5-FD46-23E0-775A-84272D991A6E}"/>
              </a:ext>
            </a:extLst>
          </p:cNvPr>
          <p:cNvCxnSpPr>
            <a:cxnSpLocks/>
          </p:cNvCxnSpPr>
          <p:nvPr/>
        </p:nvCxnSpPr>
        <p:spPr>
          <a:xfrm flipH="1">
            <a:off x="2016401" y="2418635"/>
            <a:ext cx="579764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B81F6E-5F10-CEA5-BDB9-2674A9DCFE72}"/>
              </a:ext>
            </a:extLst>
          </p:cNvPr>
          <p:cNvCxnSpPr/>
          <p:nvPr/>
        </p:nvCxnSpPr>
        <p:spPr>
          <a:xfrm flipV="1">
            <a:off x="2596165" y="1752239"/>
            <a:ext cx="1" cy="66639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F501827-13AE-8C69-1547-B477FBD35EA1}"/>
              </a:ext>
            </a:extLst>
          </p:cNvPr>
          <p:cNvCxnSpPr/>
          <p:nvPr/>
        </p:nvCxnSpPr>
        <p:spPr>
          <a:xfrm>
            <a:off x="2596165" y="2418635"/>
            <a:ext cx="579767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015B02-FA74-C543-10CD-78172A63C212}"/>
              </a:ext>
            </a:extLst>
          </p:cNvPr>
          <p:cNvCxnSpPr>
            <a:cxnSpLocks/>
          </p:cNvCxnSpPr>
          <p:nvPr/>
        </p:nvCxnSpPr>
        <p:spPr>
          <a:xfrm flipH="1">
            <a:off x="3266783" y="2418635"/>
            <a:ext cx="579764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B5B4DC-1E47-24B8-ECE5-A85048A22CAF}"/>
              </a:ext>
            </a:extLst>
          </p:cNvPr>
          <p:cNvCxnSpPr/>
          <p:nvPr/>
        </p:nvCxnSpPr>
        <p:spPr>
          <a:xfrm flipV="1">
            <a:off x="3846547" y="1752239"/>
            <a:ext cx="1" cy="66639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5B87E2-5630-E809-D6F2-27F54163FBEA}"/>
              </a:ext>
            </a:extLst>
          </p:cNvPr>
          <p:cNvCxnSpPr/>
          <p:nvPr/>
        </p:nvCxnSpPr>
        <p:spPr>
          <a:xfrm>
            <a:off x="3846547" y="2418635"/>
            <a:ext cx="579767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CABAF9B-E951-65FE-2EBA-92A589F4BF22}"/>
              </a:ext>
            </a:extLst>
          </p:cNvPr>
          <p:cNvCxnSpPr>
            <a:cxnSpLocks/>
          </p:cNvCxnSpPr>
          <p:nvPr/>
        </p:nvCxnSpPr>
        <p:spPr>
          <a:xfrm flipH="1">
            <a:off x="3897220" y="3539392"/>
            <a:ext cx="579764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70283D-4FF8-42CB-D7D7-76321745A5DB}"/>
              </a:ext>
            </a:extLst>
          </p:cNvPr>
          <p:cNvCxnSpPr/>
          <p:nvPr/>
        </p:nvCxnSpPr>
        <p:spPr>
          <a:xfrm flipV="1">
            <a:off x="4476984" y="2872996"/>
            <a:ext cx="1" cy="66639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2F1EA5B-2257-1C87-F261-20C9925FD853}"/>
              </a:ext>
            </a:extLst>
          </p:cNvPr>
          <p:cNvCxnSpPr/>
          <p:nvPr/>
        </p:nvCxnSpPr>
        <p:spPr>
          <a:xfrm>
            <a:off x="4476984" y="3539392"/>
            <a:ext cx="579767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A45EAD-601D-5976-C920-3C4EAC77EF0B}"/>
              </a:ext>
            </a:extLst>
          </p:cNvPr>
          <p:cNvCxnSpPr>
            <a:cxnSpLocks/>
          </p:cNvCxnSpPr>
          <p:nvPr/>
        </p:nvCxnSpPr>
        <p:spPr>
          <a:xfrm flipH="1">
            <a:off x="3266783" y="4668835"/>
            <a:ext cx="579764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DCD1D31-C45E-DD7F-0D34-427D0D764616}"/>
              </a:ext>
            </a:extLst>
          </p:cNvPr>
          <p:cNvCxnSpPr/>
          <p:nvPr/>
        </p:nvCxnSpPr>
        <p:spPr>
          <a:xfrm flipV="1">
            <a:off x="3846547" y="4002439"/>
            <a:ext cx="1" cy="66639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2CF5454-C094-D949-6147-5A8F8FDDA613}"/>
              </a:ext>
            </a:extLst>
          </p:cNvPr>
          <p:cNvCxnSpPr/>
          <p:nvPr/>
        </p:nvCxnSpPr>
        <p:spPr>
          <a:xfrm>
            <a:off x="3846547" y="4668835"/>
            <a:ext cx="579767" cy="37651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1108245-B4FB-0C99-C804-283ACC033F68}"/>
              </a:ext>
            </a:extLst>
          </p:cNvPr>
          <p:cNvSpPr txBox="1"/>
          <p:nvPr/>
        </p:nvSpPr>
        <p:spPr>
          <a:xfrm>
            <a:off x="2146380" y="2061170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7E215E-A041-DEA4-5C97-0024971B593A}"/>
              </a:ext>
            </a:extLst>
          </p:cNvPr>
          <p:cNvSpPr txBox="1"/>
          <p:nvPr/>
        </p:nvSpPr>
        <p:spPr>
          <a:xfrm>
            <a:off x="2730220" y="2061170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DDF2E5-79F6-EE68-9EE5-E54A53E747F2}"/>
              </a:ext>
            </a:extLst>
          </p:cNvPr>
          <p:cNvSpPr txBox="1"/>
          <p:nvPr/>
        </p:nvSpPr>
        <p:spPr>
          <a:xfrm>
            <a:off x="2392691" y="2570759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9406AA-9B73-DD0E-AA74-5605EA3183C5}"/>
              </a:ext>
            </a:extLst>
          </p:cNvPr>
          <p:cNvSpPr txBox="1"/>
          <p:nvPr/>
        </p:nvSpPr>
        <p:spPr>
          <a:xfrm>
            <a:off x="1552822" y="3161377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4D2D6E-31D9-C243-E011-8913362861D3}"/>
              </a:ext>
            </a:extLst>
          </p:cNvPr>
          <p:cNvSpPr txBox="1"/>
          <p:nvPr/>
        </p:nvSpPr>
        <p:spPr>
          <a:xfrm>
            <a:off x="2136662" y="3161377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5A888A-7917-BED2-633F-51BE6F73617E}"/>
              </a:ext>
            </a:extLst>
          </p:cNvPr>
          <p:cNvSpPr txBox="1"/>
          <p:nvPr/>
        </p:nvSpPr>
        <p:spPr>
          <a:xfrm>
            <a:off x="1799133" y="3670966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5B9D5D-FE1C-5626-0A09-2E598BABAEC3}"/>
              </a:ext>
            </a:extLst>
          </p:cNvPr>
          <p:cNvSpPr txBox="1"/>
          <p:nvPr/>
        </p:nvSpPr>
        <p:spPr>
          <a:xfrm>
            <a:off x="2152399" y="4291604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6E4589-EB33-4C8C-A9A3-3ED6BB82115B}"/>
              </a:ext>
            </a:extLst>
          </p:cNvPr>
          <p:cNvSpPr txBox="1"/>
          <p:nvPr/>
        </p:nvSpPr>
        <p:spPr>
          <a:xfrm>
            <a:off x="2736239" y="4291604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1803D7-B122-20E3-B269-C4B0BFEEEEAE}"/>
              </a:ext>
            </a:extLst>
          </p:cNvPr>
          <p:cNvSpPr txBox="1"/>
          <p:nvPr/>
        </p:nvSpPr>
        <p:spPr>
          <a:xfrm>
            <a:off x="2398710" y="4801193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9D5A7B-084E-F200-A5BB-A4F5F4BFA213}"/>
              </a:ext>
            </a:extLst>
          </p:cNvPr>
          <p:cNvSpPr txBox="1"/>
          <p:nvPr/>
        </p:nvSpPr>
        <p:spPr>
          <a:xfrm>
            <a:off x="3405381" y="2015598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3C6E4A53-2CF0-583C-9D8B-0D57E59BF3FF}"/>
              </a:ext>
            </a:extLst>
          </p:cNvPr>
          <p:cNvSpPr txBox="1"/>
          <p:nvPr/>
        </p:nvSpPr>
        <p:spPr>
          <a:xfrm>
            <a:off x="3989221" y="2015598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D3A5EC41-E3E7-DC62-E1F8-ABC54E305719}"/>
              </a:ext>
            </a:extLst>
          </p:cNvPr>
          <p:cNvSpPr txBox="1"/>
          <p:nvPr/>
        </p:nvSpPr>
        <p:spPr>
          <a:xfrm>
            <a:off x="3651692" y="2525187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773B9C6B-6261-DA2E-A175-6C96936305AF}"/>
              </a:ext>
            </a:extLst>
          </p:cNvPr>
          <p:cNvSpPr txBox="1"/>
          <p:nvPr/>
        </p:nvSpPr>
        <p:spPr>
          <a:xfrm>
            <a:off x="2756551" y="3161377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32D11B93-3826-D7A0-AF77-414AD81E83C1}"/>
              </a:ext>
            </a:extLst>
          </p:cNvPr>
          <p:cNvSpPr txBox="1"/>
          <p:nvPr/>
        </p:nvSpPr>
        <p:spPr>
          <a:xfrm>
            <a:off x="3340391" y="3161377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A12F4AED-5A59-C160-22B1-9120FF3BB15C}"/>
              </a:ext>
            </a:extLst>
          </p:cNvPr>
          <p:cNvSpPr txBox="1"/>
          <p:nvPr/>
        </p:nvSpPr>
        <p:spPr>
          <a:xfrm>
            <a:off x="3002862" y="3670966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8643C638-D143-1577-D2D9-44D9842C6B8A}"/>
              </a:ext>
            </a:extLst>
          </p:cNvPr>
          <p:cNvSpPr txBox="1"/>
          <p:nvPr/>
        </p:nvSpPr>
        <p:spPr>
          <a:xfrm>
            <a:off x="4027199" y="3161377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E4F72842-511D-E18C-DF1D-3332902256E7}"/>
              </a:ext>
            </a:extLst>
          </p:cNvPr>
          <p:cNvSpPr txBox="1"/>
          <p:nvPr/>
        </p:nvSpPr>
        <p:spPr>
          <a:xfrm>
            <a:off x="4611039" y="3161377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357A6830-C653-CEAA-CF80-0D65489BB62D}"/>
              </a:ext>
            </a:extLst>
          </p:cNvPr>
          <p:cNvSpPr txBox="1"/>
          <p:nvPr/>
        </p:nvSpPr>
        <p:spPr>
          <a:xfrm>
            <a:off x="4273510" y="3670966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B7A80FED-BEDD-D2BD-2EA0-898A9E3CE04F}"/>
              </a:ext>
            </a:extLst>
          </p:cNvPr>
          <p:cNvSpPr txBox="1"/>
          <p:nvPr/>
        </p:nvSpPr>
        <p:spPr>
          <a:xfrm>
            <a:off x="3433238" y="4291604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EC6A7989-87B8-9350-3714-38E19C645751}"/>
              </a:ext>
            </a:extLst>
          </p:cNvPr>
          <p:cNvSpPr txBox="1"/>
          <p:nvPr/>
        </p:nvSpPr>
        <p:spPr>
          <a:xfrm>
            <a:off x="4017078" y="4291604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  <p:sp>
        <p:nvSpPr>
          <p:cNvPr id="3084" name="TextBox 3083">
            <a:extLst>
              <a:ext uri="{FF2B5EF4-FFF2-40B4-BE49-F238E27FC236}">
                <a16:creationId xmlns:a16="http://schemas.microsoft.com/office/drawing/2014/main" id="{CCA98646-7C5B-2955-2EFD-2DA28422AC7C}"/>
              </a:ext>
            </a:extLst>
          </p:cNvPr>
          <p:cNvSpPr txBox="1"/>
          <p:nvPr/>
        </p:nvSpPr>
        <p:spPr>
          <a:xfrm>
            <a:off x="3679549" y="4801193"/>
            <a:ext cx="40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3087" name="文本框 9">
            <a:extLst>
              <a:ext uri="{FF2B5EF4-FFF2-40B4-BE49-F238E27FC236}">
                <a16:creationId xmlns:a16="http://schemas.microsoft.com/office/drawing/2014/main" id="{DB2E95A2-A34A-6124-5AA5-853BC3636D5F}"/>
              </a:ext>
            </a:extLst>
          </p:cNvPr>
          <p:cNvSpPr txBox="1"/>
          <p:nvPr/>
        </p:nvSpPr>
        <p:spPr>
          <a:xfrm>
            <a:off x="548639" y="5836092"/>
            <a:ext cx="1049083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altLang="zh-CN" dirty="0">
                <a:solidFill>
                  <a:schemeClr val="bg2">
                    <a:lumMod val="2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3 canais (Vodafone)</a:t>
            </a:r>
          </a:p>
          <a:p>
            <a:pPr algn="ctr">
              <a:lnSpc>
                <a:spcPct val="150000"/>
              </a:lnSpc>
            </a:pPr>
            <a:r>
              <a:rPr lang="pt-PT" altLang="zh-CN" dirty="0">
                <a:solidFill>
                  <a:schemeClr val="bg2">
                    <a:lumMod val="2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1-(2510-2530)  2-(2570-2595)  3-(2630-2650) 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3091" name="Picture 3090">
            <a:extLst>
              <a:ext uri="{FF2B5EF4-FFF2-40B4-BE49-F238E27FC236}">
                <a16:creationId xmlns:a16="http://schemas.microsoft.com/office/drawing/2014/main" id="{A25BE689-7128-5770-B20C-56289F9A4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002" y="1725033"/>
            <a:ext cx="4982785" cy="37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1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4">
            <a:extLst>
              <a:ext uri="{FF2B5EF4-FFF2-40B4-BE49-F238E27FC236}">
                <a16:creationId xmlns:a16="http://schemas.microsoft.com/office/drawing/2014/main" id="{8BE0AB86-7AED-2674-0E94-3A911A2C157E}"/>
              </a:ext>
            </a:extLst>
          </p:cNvPr>
          <p:cNvSpPr txBox="1"/>
          <p:nvPr/>
        </p:nvSpPr>
        <p:spPr>
          <a:xfrm>
            <a:off x="4992550" y="2832672"/>
            <a:ext cx="392921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7200" b="1" dirty="0" err="1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Handover</a:t>
            </a:r>
            <a:endParaRPr lang="zh-CN" altLang="en-US" sz="72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26B5685A-2FE1-DD6D-5A2E-538A1E1490EE}"/>
              </a:ext>
            </a:extLst>
          </p:cNvPr>
          <p:cNvSpPr/>
          <p:nvPr/>
        </p:nvSpPr>
        <p:spPr>
          <a:xfrm>
            <a:off x="2214221" y="2330096"/>
            <a:ext cx="2239441" cy="219780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3" name="Graphic 2" descr="Transfer with solid fill">
            <a:extLst>
              <a:ext uri="{FF2B5EF4-FFF2-40B4-BE49-F238E27FC236}">
                <a16:creationId xmlns:a16="http://schemas.microsoft.com/office/drawing/2014/main" id="{264179D9-012A-FC45-F7CC-57D5A34B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4150" y="2832672"/>
            <a:ext cx="1246481" cy="124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9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">
            <a:extLst>
              <a:ext uri="{FF2B5EF4-FFF2-40B4-BE49-F238E27FC236}">
                <a16:creationId xmlns:a16="http://schemas.microsoft.com/office/drawing/2014/main" id="{EAF8DCEC-FF19-7034-48E2-E3B358AA4845}"/>
              </a:ext>
            </a:extLst>
          </p:cNvPr>
          <p:cNvSpPr/>
          <p:nvPr/>
        </p:nvSpPr>
        <p:spPr>
          <a:xfrm>
            <a:off x="783265" y="2897280"/>
            <a:ext cx="4883889" cy="1472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6" name="矩形 1">
            <a:extLst>
              <a:ext uri="{FF2B5EF4-FFF2-40B4-BE49-F238E27FC236}">
                <a16:creationId xmlns:a16="http://schemas.microsoft.com/office/drawing/2014/main" id="{C6C0C023-52FD-CB47-008A-CD52859E32F4}"/>
              </a:ext>
            </a:extLst>
          </p:cNvPr>
          <p:cNvSpPr/>
          <p:nvPr/>
        </p:nvSpPr>
        <p:spPr>
          <a:xfrm>
            <a:off x="6430228" y="1680406"/>
            <a:ext cx="4787121" cy="3901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2643" y="352936"/>
            <a:ext cx="16406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 err="1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Handover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9F74550E-0F69-336B-A84F-68FD6DD1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0" y="2959617"/>
            <a:ext cx="4680798" cy="13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F8530680-B8F0-4185-D6B7-8A03186A5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718" y="1803235"/>
            <a:ext cx="4573306" cy="366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DD0FE3-C0A8-4F7F-F1F7-BDCD9739FF13}"/>
              </a:ext>
            </a:extLst>
          </p:cNvPr>
          <p:cNvSpPr txBox="1"/>
          <p:nvPr/>
        </p:nvSpPr>
        <p:spPr>
          <a:xfrm>
            <a:off x="703729" y="2328284"/>
            <a:ext cx="5204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zh-CN" sz="20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Recetor móvel e o seu percurso</a:t>
            </a:r>
            <a:endParaRPr lang="pt-PT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CEF8A-C474-0522-349C-81D89BFF396C}"/>
              </a:ext>
            </a:extLst>
          </p:cNvPr>
          <p:cNvSpPr txBox="1"/>
          <p:nvPr/>
        </p:nvSpPr>
        <p:spPr>
          <a:xfrm>
            <a:off x="6430227" y="992755"/>
            <a:ext cx="4787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zh-CN" sz="20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Potência do recetor móvel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94311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4">
            <a:extLst>
              <a:ext uri="{FF2B5EF4-FFF2-40B4-BE49-F238E27FC236}">
                <a16:creationId xmlns:a16="http://schemas.microsoft.com/office/drawing/2014/main" id="{8BE0AB86-7AED-2674-0E94-3A911A2C157E}"/>
              </a:ext>
            </a:extLst>
          </p:cNvPr>
          <p:cNvSpPr txBox="1"/>
          <p:nvPr/>
        </p:nvSpPr>
        <p:spPr>
          <a:xfrm>
            <a:off x="4992550" y="2832672"/>
            <a:ext cx="460254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Capacidade</a:t>
            </a:r>
            <a:endParaRPr lang="zh-CN" altLang="en-US" sz="72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26B5685A-2FE1-DD6D-5A2E-538A1E1490EE}"/>
              </a:ext>
            </a:extLst>
          </p:cNvPr>
          <p:cNvSpPr/>
          <p:nvPr/>
        </p:nvSpPr>
        <p:spPr>
          <a:xfrm>
            <a:off x="2214221" y="2330096"/>
            <a:ext cx="2239441" cy="219780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2D1CD89F-FB4C-846E-F509-252A111C2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2725" y="2884609"/>
            <a:ext cx="1148392" cy="114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94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82643" y="352936"/>
            <a:ext cx="190629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Capacidade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iSlíďè">
            <a:extLst>
              <a:ext uri="{FF2B5EF4-FFF2-40B4-BE49-F238E27FC236}">
                <a16:creationId xmlns:a16="http://schemas.microsoft.com/office/drawing/2014/main" id="{234BE894-1968-6F10-DBF9-426416CDB0BC}"/>
              </a:ext>
            </a:extLst>
          </p:cNvPr>
          <p:cNvSpPr txBox="1"/>
          <p:nvPr/>
        </p:nvSpPr>
        <p:spPr bwMode="auto">
          <a:xfrm>
            <a:off x="1346704" y="1274487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Habitantes</a:t>
            </a:r>
            <a:r>
              <a:rPr kumimoji="0" lang="pt-PT" altLang="zh-CN" sz="1600" b="1" i="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= 60 876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5" name="Rectangle 113">
            <a:extLst>
              <a:ext uri="{FF2B5EF4-FFF2-40B4-BE49-F238E27FC236}">
                <a16:creationId xmlns:a16="http://schemas.microsoft.com/office/drawing/2014/main" id="{87E79FFB-D29C-6431-8EBE-72B2198A9787}"/>
              </a:ext>
            </a:extLst>
          </p:cNvPr>
          <p:cNvSpPr/>
          <p:nvPr/>
        </p:nvSpPr>
        <p:spPr>
          <a:xfrm>
            <a:off x="3828187" y="1376600"/>
            <a:ext cx="164718" cy="1469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 sz="1735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6" name="iSlíďè">
            <a:extLst>
              <a:ext uri="{FF2B5EF4-FFF2-40B4-BE49-F238E27FC236}">
                <a16:creationId xmlns:a16="http://schemas.microsoft.com/office/drawing/2014/main" id="{8CD748EE-B666-9F13-5499-3FC0B43E7FCC}"/>
              </a:ext>
            </a:extLst>
          </p:cNvPr>
          <p:cNvSpPr txBox="1"/>
          <p:nvPr/>
        </p:nvSpPr>
        <p:spPr bwMode="auto">
          <a:xfrm>
            <a:off x="4340610" y="1274487"/>
            <a:ext cx="2914892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Taxa penetração mercado = 30%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7" name="Rectangle 113">
            <a:extLst>
              <a:ext uri="{FF2B5EF4-FFF2-40B4-BE49-F238E27FC236}">
                <a16:creationId xmlns:a16="http://schemas.microsoft.com/office/drawing/2014/main" id="{958D6480-2B4A-4536-9078-478BD5DBA5B5}"/>
              </a:ext>
            </a:extLst>
          </p:cNvPr>
          <p:cNvSpPr/>
          <p:nvPr/>
        </p:nvSpPr>
        <p:spPr>
          <a:xfrm>
            <a:off x="7603207" y="1368040"/>
            <a:ext cx="164718" cy="1469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 sz="1735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4" name="iSlíďè">
            <a:extLst>
              <a:ext uri="{FF2B5EF4-FFF2-40B4-BE49-F238E27FC236}">
                <a16:creationId xmlns:a16="http://schemas.microsoft.com/office/drawing/2014/main" id="{F2BA6E42-B610-D34B-23D5-48E788FA6A48}"/>
              </a:ext>
            </a:extLst>
          </p:cNvPr>
          <p:cNvSpPr txBox="1"/>
          <p:nvPr/>
        </p:nvSpPr>
        <p:spPr bwMode="auto">
          <a:xfrm>
            <a:off x="8115630" y="1265927"/>
            <a:ext cx="2914892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Taxa aderência tecnologia = 90%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5" name="Rectangle 113">
            <a:extLst>
              <a:ext uri="{FF2B5EF4-FFF2-40B4-BE49-F238E27FC236}">
                <a16:creationId xmlns:a16="http://schemas.microsoft.com/office/drawing/2014/main" id="{E99C0E9B-3B9F-D926-781B-AA5812AAA234}"/>
              </a:ext>
            </a:extLst>
          </p:cNvPr>
          <p:cNvSpPr/>
          <p:nvPr/>
        </p:nvSpPr>
        <p:spPr>
          <a:xfrm>
            <a:off x="2188934" y="2019597"/>
            <a:ext cx="164718" cy="1469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 sz="1735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6" name="iSlíďè">
            <a:extLst>
              <a:ext uri="{FF2B5EF4-FFF2-40B4-BE49-F238E27FC236}">
                <a16:creationId xmlns:a16="http://schemas.microsoft.com/office/drawing/2014/main" id="{AC78906C-78A6-D9E6-AB3A-29A2B5278E52}"/>
              </a:ext>
            </a:extLst>
          </p:cNvPr>
          <p:cNvSpPr txBox="1"/>
          <p:nvPr/>
        </p:nvSpPr>
        <p:spPr bwMode="auto">
          <a:xfrm>
            <a:off x="2701356" y="1917484"/>
            <a:ext cx="2914891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Taxa utilizadores simultâneos = 10%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iSlíďè">
                <a:extLst>
                  <a:ext uri="{FF2B5EF4-FFF2-40B4-BE49-F238E27FC236}">
                    <a16:creationId xmlns:a16="http://schemas.microsoft.com/office/drawing/2014/main" id="{C4145D54-78BC-0B30-699B-8381FF21F974}"/>
                  </a:ext>
                </a:extLst>
              </p:cNvPr>
              <p:cNvSpPr txBox="1"/>
              <p:nvPr/>
            </p:nvSpPr>
            <p:spPr bwMode="auto">
              <a:xfrm>
                <a:off x="660144" y="2705877"/>
                <a:ext cx="8292469" cy="710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/>
              </a:bodyPr>
              <a:lstStyle/>
              <a:p>
                <a:pPr marL="0" marR="0" lvl="0" indent="0" algn="l" defTabSz="913765" rtl="0" eaLnBrk="1" fontAlgn="auto" latinLnBrk="0" hangingPunct="1"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pt-PT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Nº utilizadores simultâneos = </a:t>
                </a:r>
                <a14:m>
                  <m:oMath xmlns:m="http://schemas.openxmlformats.org/officeDocument/2006/math"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𝟔𝟎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𝟖𝟕𝟔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∗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𝟎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.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𝟑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∗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𝟎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.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𝟗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∗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𝟎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.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𝟏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</m:t>
                    </m:r>
                  </m:oMath>
                </a14:m>
                <a:r>
                  <a:rPr kumimoji="0" lang="pt-PT" altLang="zh-CN" sz="1600" b="1" i="0" u="none" strike="noStrike" kern="1200" cap="none" spc="0" normalizeH="0" noProof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  </a:t>
                </a:r>
                <a:r>
                  <a:rPr kumimoji="0" lang="pt-PT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= </a:t>
                </a:r>
                <a14:m>
                  <m:oMath xmlns:m="http://schemas.openxmlformats.org/officeDocument/2006/math"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𝟏𝟔𝟒𝟒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𝒖𝒕𝒊𝒍𝒊𝒛𝒂𝒅𝒐𝒓𝒆𝒔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</m:t>
                    </m:r>
                  </m:oMath>
                </a14:m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Amiri" panose="00000500000000000000" charset="0"/>
                  <a:ea typeface="Amiri" panose="00000500000000000000" charset="0"/>
                  <a:cs typeface="Amiri" panose="00000500000000000000" charset="0"/>
                  <a:sym typeface="Amiri" panose="00000500000000000000" charset="0"/>
                </a:endParaRPr>
              </a:p>
            </p:txBody>
          </p:sp>
        </mc:Choice>
        <mc:Fallback>
          <p:sp>
            <p:nvSpPr>
              <p:cNvPr id="17" name="iSlíďè">
                <a:extLst>
                  <a:ext uri="{FF2B5EF4-FFF2-40B4-BE49-F238E27FC236}">
                    <a16:creationId xmlns:a16="http://schemas.microsoft.com/office/drawing/2014/main" id="{C4145D54-78BC-0B30-699B-8381FF2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144" y="2705877"/>
                <a:ext cx="8292469" cy="710999"/>
              </a:xfrm>
              <a:prstGeom prst="rect">
                <a:avLst/>
              </a:prstGeom>
              <a:blipFill>
                <a:blip r:embed="rId3"/>
                <a:stretch>
                  <a:fillRect l="-367" t="-25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AE0291-46F7-C0C2-7770-4BF4FB34C0AD}"/>
                  </a:ext>
                </a:extLst>
              </p:cNvPr>
              <p:cNvSpPr txBox="1"/>
              <p:nvPr/>
            </p:nvSpPr>
            <p:spPr>
              <a:xfrm>
                <a:off x="660144" y="3530531"/>
                <a:ext cx="1217950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pt-PT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Nº utilizadores a servir com macro </a:t>
                </a:r>
                <a:r>
                  <a:rPr kumimoji="0" lang="pt-PT" altLang="zh-CN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cells</a:t>
                </a:r>
                <a:r>
                  <a:rPr kumimoji="0" lang="pt-PT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𝟕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</m:t>
                    </m:r>
                    <m:d>
                      <m:dPr>
                        <m:ctrlPr>
                          <a:rPr kumimoji="0" lang="pt-PT" altLang="zh-CN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</m:ctrlPr>
                      </m:dPr>
                      <m:e>
                        <m:r>
                          <a:rPr kumimoji="0" lang="pt-PT" altLang="zh-CN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𝒏</m:t>
                        </m:r>
                        <m:r>
                          <a:rPr kumimoji="0" lang="pt-PT" altLang="zh-CN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º </m:t>
                        </m:r>
                        <m:r>
                          <a:rPr kumimoji="0" lang="pt-PT" altLang="zh-CN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𝒄</m:t>
                        </m:r>
                        <m:r>
                          <a:rPr kumimoji="0" lang="pt-PT" altLang="zh-CN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é</m:t>
                        </m:r>
                        <m:r>
                          <a:rPr kumimoji="0" lang="pt-PT" altLang="zh-CN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𝒍𝒖𝒍𝒂𝒔</m:t>
                        </m:r>
                      </m:e>
                    </m:d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∗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𝟑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(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𝒏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º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𝒄𝒂𝒏𝒂𝒊𝒔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)∗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𝟑𝟐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(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𝒏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º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𝒖𝒕𝒊𝒍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𝒒𝒖𝒆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𝒄𝒂𝒅𝒂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𝒄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é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𝒍𝒖𝒍𝒂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𝒔𝒆𝒓𝒗𝒆</m:t>
                    </m:r>
                    <m:r>
                      <a:rPr kumimoji="0" lang="pt-PT" altLang="zh-CN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iri" panose="00000500000000000000" charset="0"/>
                        <a:cs typeface="Amiri" panose="00000500000000000000" charset="0"/>
                        <a:sym typeface="Amiri" panose="00000500000000000000" charset="0"/>
                      </a:rPr>
                      <m:t> )</m:t>
                    </m:r>
                  </m:oMath>
                </a14:m>
                <a:r>
                  <a:rPr lang="pt-PT" sz="1600" b="1" dirty="0">
                    <a:solidFill>
                      <a:schemeClr val="bg2">
                        <a:lumMod val="10000"/>
                      </a:schemeClr>
                    </a:solidFill>
                    <a:latin typeface="Amiri" panose="00000500000000000000" charset="0"/>
                    <a:sym typeface="Amiri" panose="00000500000000000000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pt-PT" sz="1600" b="1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sym typeface="Amiri" panose="00000500000000000000" charset="0"/>
                      </a:rPr>
                      <m:t>𝟔𝟕</m:t>
                    </m:r>
                    <m:r>
                      <a:rPr lang="pt-PT" sz="1600" b="1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sym typeface="Amiri" panose="00000500000000000000" charset="0"/>
                      </a:rPr>
                      <m:t>𝟐</m:t>
                    </m:r>
                  </m:oMath>
                </a14:m>
                <a:endParaRPr lang="pt-PT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AE0291-46F7-C0C2-7770-4BF4FB34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4" y="3530531"/>
                <a:ext cx="12179509" cy="338554"/>
              </a:xfrm>
              <a:prstGeom prst="rect">
                <a:avLst/>
              </a:prstGeom>
              <a:blipFill>
                <a:blip r:embed="rId4"/>
                <a:stretch>
                  <a:fillRect l="-250" t="-5357" b="-2142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13">
            <a:extLst>
              <a:ext uri="{FF2B5EF4-FFF2-40B4-BE49-F238E27FC236}">
                <a16:creationId xmlns:a16="http://schemas.microsoft.com/office/drawing/2014/main" id="{EFD0401D-FEB7-AE0C-682A-93CDAFFB11B9}"/>
              </a:ext>
            </a:extLst>
          </p:cNvPr>
          <p:cNvSpPr/>
          <p:nvPr/>
        </p:nvSpPr>
        <p:spPr>
          <a:xfrm>
            <a:off x="6452590" y="2021085"/>
            <a:ext cx="164718" cy="1469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 sz="1735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573B7-4D68-051B-33F0-879BACFA2D7E}"/>
              </a:ext>
            </a:extLst>
          </p:cNvPr>
          <p:cNvSpPr txBox="1"/>
          <p:nvPr/>
        </p:nvSpPr>
        <p:spPr>
          <a:xfrm>
            <a:off x="6995864" y="191897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PT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3 canais por célula</a:t>
            </a:r>
            <a:endParaRPr lang="pt-P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9F6AB8-126D-D8FF-BFC5-3E84A511291B}"/>
                  </a:ext>
                </a:extLst>
              </p:cNvPr>
              <p:cNvSpPr txBox="1"/>
              <p:nvPr/>
            </p:nvSpPr>
            <p:spPr>
              <a:xfrm>
                <a:off x="660144" y="4270758"/>
                <a:ext cx="9510737" cy="452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pt-PT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Nº </a:t>
                </a:r>
                <a:r>
                  <a:rPr kumimoji="0" lang="pt-PT" altLang="zh-CN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Picocells</a:t>
                </a:r>
                <a:r>
                  <a:rPr kumimoji="0" lang="pt-PT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uLnTx/>
                    <a:uFillTx/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 (mini estações base) necessárias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PT" altLang="zh-CN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miri" panose="00000500000000000000" charset="0"/>
                          </a:rPr>
                        </m:ctrlPr>
                      </m:fPr>
                      <m:num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𝟏𝟔𝟒𝟒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 (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𝒏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º ú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𝒕𝒊𝒍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 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𝒔𝒊𝒎𝒖𝒍𝒕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â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𝒏𝒆𝒐𝒔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) – 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𝟔𝟕𝟐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 (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𝒏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º ú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𝒕𝒊𝒍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 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𝒄𝒐𝒎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 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𝒎𝒂𝒄𝒓𝒐</m:t>
                        </m:r>
                        <m:r>
                          <a:rPr lang="pt-PT" altLang="zh-CN" sz="16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Amiri" panose="00000500000000000000" charset="0"/>
                            <a:cs typeface="Amiri" panose="00000500000000000000" charset="0"/>
                            <a:sym typeface="Amiri" panose="00000500000000000000" charset="0"/>
                          </a:rPr>
                          <m:t>)</m:t>
                        </m:r>
                      </m:num>
                      <m:den>
                        <m:r>
                          <a:rPr kumimoji="0" lang="pt-PT" altLang="zh-CN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bg2">
                                <a:lumMod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miri" panose="00000500000000000000" charset="0"/>
                          </a:rPr>
                          <m:t>𝟑𝟐</m:t>
                        </m:r>
                      </m:den>
                    </m:f>
                  </m:oMath>
                </a14:m>
                <a:r>
                  <a:rPr lang="pt-PT" sz="1600" dirty="0"/>
                  <a:t> = 31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9F6AB8-126D-D8FF-BFC5-3E84A5112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4" y="4270758"/>
                <a:ext cx="9510737" cy="452624"/>
              </a:xfrm>
              <a:prstGeom prst="rect">
                <a:avLst/>
              </a:prstGeom>
              <a:blipFill>
                <a:blip r:embed="rId5"/>
                <a:stretch>
                  <a:fillRect l="-321" b="-675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46D58B-5573-A0A7-9670-2F8872AB2738}"/>
              </a:ext>
            </a:extLst>
          </p:cNvPr>
          <p:cNvSpPr/>
          <p:nvPr/>
        </p:nvSpPr>
        <p:spPr>
          <a:xfrm>
            <a:off x="282643" y="5217348"/>
            <a:ext cx="11046302" cy="8979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C678AA-C6EB-C72B-BD15-D95E343FBF36}"/>
              </a:ext>
            </a:extLst>
          </p:cNvPr>
          <p:cNvSpPr txBox="1"/>
          <p:nvPr/>
        </p:nvSpPr>
        <p:spPr>
          <a:xfrm>
            <a:off x="343234" y="5265266"/>
            <a:ext cx="12179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PT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Notas:</a:t>
            </a:r>
          </a:p>
          <a:p>
            <a:r>
              <a:rPr lang="pt-PT" sz="1400" b="1" dirty="0">
                <a:solidFill>
                  <a:schemeClr val="bg1">
                    <a:lumMod val="65000"/>
                  </a:schemeClr>
                </a:solidFill>
                <a:latin typeface="Amiri" panose="00000500000000000000" charset="0"/>
                <a:sym typeface="Amiri" panose="00000500000000000000" charset="0"/>
              </a:rPr>
              <a:t>Cada célula serve 32 utilizadores devido a ter 64 antenas, isto assumindo uma eficiência espectral alta (referência [1])</a:t>
            </a:r>
          </a:p>
          <a:p>
            <a:r>
              <a:rPr lang="pt-PT" sz="1400" b="1" dirty="0">
                <a:solidFill>
                  <a:schemeClr val="bg1">
                    <a:lumMod val="65000"/>
                  </a:schemeClr>
                </a:solidFill>
                <a:latin typeface="Amiri" panose="00000500000000000000" charset="0"/>
                <a:sym typeface="Amiri" panose="00000500000000000000" charset="0"/>
              </a:rPr>
              <a:t>Cada </a:t>
            </a:r>
            <a:r>
              <a:rPr lang="pt-PT" sz="1400" b="1" dirty="0" err="1">
                <a:solidFill>
                  <a:schemeClr val="bg1">
                    <a:lumMod val="65000"/>
                  </a:schemeClr>
                </a:solidFill>
                <a:latin typeface="Amiri" panose="00000500000000000000" charset="0"/>
                <a:sym typeface="Amiri" panose="00000500000000000000" charset="0"/>
              </a:rPr>
              <a:t>picocell</a:t>
            </a:r>
            <a:r>
              <a:rPr lang="pt-PT" sz="1400" b="1" dirty="0">
                <a:solidFill>
                  <a:schemeClr val="bg1">
                    <a:lumMod val="65000"/>
                  </a:schemeClr>
                </a:solidFill>
                <a:latin typeface="Amiri" panose="00000500000000000000" charset="0"/>
                <a:sym typeface="Amiri" panose="00000500000000000000" charset="0"/>
              </a:rPr>
              <a:t> serve 32 utilizadores (referência [2])</a:t>
            </a:r>
            <a:endParaRPr lang="pt-PT" sz="1600" b="1" dirty="0">
              <a:solidFill>
                <a:schemeClr val="bg1">
                  <a:lumMod val="65000"/>
                </a:schemeClr>
              </a:solidFill>
              <a:latin typeface="Amiri" panose="00000500000000000000" charset="0"/>
              <a:sym typeface="Amiri" panose="0000050000000000000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183DAB-5172-CC33-727A-0B4BD7B5AE10}"/>
              </a:ext>
            </a:extLst>
          </p:cNvPr>
          <p:cNvSpPr txBox="1"/>
          <p:nvPr/>
        </p:nvSpPr>
        <p:spPr>
          <a:xfrm>
            <a:off x="282643" y="6243454"/>
            <a:ext cx="12179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PT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[1] Livro: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Massive MIMO networks: Spectral, energy, and hardware efficiency (DOI:</a:t>
            </a:r>
            <a:r>
              <a:rPr lang="pt-PT" sz="1400" b="0" i="0" u="sng" dirty="0">
                <a:solidFill>
                  <a:srgbClr val="1982D1"/>
                </a:solidFill>
                <a:effectLst/>
                <a:latin typeface="Helvetica Neue"/>
                <a:hlinkClick r:id="rId6"/>
              </a:rPr>
              <a:t>10.1561/2000000093</a:t>
            </a:r>
            <a:r>
              <a:rPr lang="pt-PT" sz="1400" b="0" i="0" u="sng" dirty="0">
                <a:solidFill>
                  <a:srgbClr val="1982D1"/>
                </a:solidFill>
                <a:effectLst/>
                <a:latin typeface="Helvetica Neue"/>
              </a:rPr>
              <a:t>)</a:t>
            </a:r>
            <a:r>
              <a:rPr kumimoji="0" lang="pt-PT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</a:p>
          <a:p>
            <a:r>
              <a:rPr lang="pt-PT" sz="1400" b="1" dirty="0">
                <a:solidFill>
                  <a:schemeClr val="bg1">
                    <a:lumMod val="65000"/>
                  </a:schemeClr>
                </a:solidFill>
                <a:latin typeface="Amiri" panose="00000500000000000000" charset="0"/>
                <a:sym typeface="Amiri" panose="00000500000000000000" charset="0"/>
              </a:rPr>
              <a:t>[2] Link: https://www.essentracomponents.com/en-gb/news/industries/telecoms-data/a-guide-to-5g-small-cells-and-macrocells</a:t>
            </a:r>
            <a:endParaRPr lang="pt-PT" sz="1200" b="1" dirty="0">
              <a:solidFill>
                <a:schemeClr val="bg1">
                  <a:lumMod val="65000"/>
                </a:schemeClr>
              </a:solidFill>
              <a:latin typeface="Amiri" panose="00000500000000000000" charset="0"/>
              <a:sym typeface="Amiri" panose="00000500000000000000" charset="0"/>
            </a:endParaRPr>
          </a:p>
        </p:txBody>
      </p:sp>
      <p:sp>
        <p:nvSpPr>
          <p:cNvPr id="30" name="Rectangle 113">
            <a:extLst>
              <a:ext uri="{FF2B5EF4-FFF2-40B4-BE49-F238E27FC236}">
                <a16:creationId xmlns:a16="http://schemas.microsoft.com/office/drawing/2014/main" id="{B36BEB64-FC1F-B1EE-C0BF-595C59FAE090}"/>
              </a:ext>
            </a:extLst>
          </p:cNvPr>
          <p:cNvSpPr/>
          <p:nvPr/>
        </p:nvSpPr>
        <p:spPr>
          <a:xfrm>
            <a:off x="998999" y="1379159"/>
            <a:ext cx="164718" cy="1469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zh-CN" altLang="zh-CN" sz="1735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2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5" grpId="0"/>
      <p:bldP spid="26" grpId="0" animBg="1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4">
            <a:extLst>
              <a:ext uri="{FF2B5EF4-FFF2-40B4-BE49-F238E27FC236}">
                <a16:creationId xmlns:a16="http://schemas.microsoft.com/office/drawing/2014/main" id="{8BE0AB86-7AED-2674-0E94-3A911A2C157E}"/>
              </a:ext>
            </a:extLst>
          </p:cNvPr>
          <p:cNvSpPr txBox="1"/>
          <p:nvPr/>
        </p:nvSpPr>
        <p:spPr>
          <a:xfrm>
            <a:off x="4954066" y="1720840"/>
            <a:ext cx="4316631" cy="34163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Simulação </a:t>
            </a:r>
          </a:p>
          <a:p>
            <a:pPr algn="ctr"/>
            <a:r>
              <a:rPr lang="pt-PT" altLang="zh-CN" sz="7200" b="1" dirty="0" err="1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vs</a:t>
            </a:r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</a:p>
          <a:p>
            <a:pPr algn="ctr"/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Medição</a:t>
            </a:r>
            <a:endParaRPr lang="zh-CN" altLang="en-US" sz="72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26B5685A-2FE1-DD6D-5A2E-538A1E1490EE}"/>
              </a:ext>
            </a:extLst>
          </p:cNvPr>
          <p:cNvSpPr/>
          <p:nvPr/>
        </p:nvSpPr>
        <p:spPr>
          <a:xfrm>
            <a:off x="2214221" y="2330096"/>
            <a:ext cx="2239441" cy="219780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3" name="Graphic 2" descr="Clipboard Partially Crossed with solid fill">
            <a:extLst>
              <a:ext uri="{FF2B5EF4-FFF2-40B4-BE49-F238E27FC236}">
                <a16:creationId xmlns:a16="http://schemas.microsoft.com/office/drawing/2014/main" id="{939D0610-4889-273F-5D52-8EEDA68AE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625" y="2815117"/>
            <a:ext cx="1227766" cy="12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4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1"/>
          <p:cNvSpPr/>
          <p:nvPr/>
        </p:nvSpPr>
        <p:spPr>
          <a:xfrm>
            <a:off x="2158316" y="1820201"/>
            <a:ext cx="1195221" cy="119521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36" name="iSlíďè"/>
          <p:cNvSpPr txBox="1"/>
          <p:nvPr/>
        </p:nvSpPr>
        <p:spPr bwMode="auto">
          <a:xfrm>
            <a:off x="2158317" y="3216456"/>
            <a:ext cx="119522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Introdução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82643" y="352936"/>
            <a:ext cx="10855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1728A"/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Indice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1728A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996197E6-BE87-37FF-FBCC-54759E5F0B67}"/>
              </a:ext>
            </a:extLst>
          </p:cNvPr>
          <p:cNvSpPr/>
          <p:nvPr/>
        </p:nvSpPr>
        <p:spPr>
          <a:xfrm>
            <a:off x="4342716" y="1820201"/>
            <a:ext cx="1195221" cy="119521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6" name="iSlíďè">
            <a:extLst>
              <a:ext uri="{FF2B5EF4-FFF2-40B4-BE49-F238E27FC236}">
                <a16:creationId xmlns:a16="http://schemas.microsoft.com/office/drawing/2014/main" id="{1582E1AF-68F2-183F-938A-E6D822A95B28}"/>
              </a:ext>
            </a:extLst>
          </p:cNvPr>
          <p:cNvSpPr txBox="1"/>
          <p:nvPr/>
        </p:nvSpPr>
        <p:spPr bwMode="auto">
          <a:xfrm>
            <a:off x="4342717" y="3216456"/>
            <a:ext cx="119522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altLang="zh-CN" sz="1400" b="1" dirty="0">
                <a:solidFill>
                  <a:srgbClr val="E7E6E6">
                    <a:lumMod val="10000"/>
                  </a:srgb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Estado da arte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59FE67AE-704F-A820-2205-42AC90F38808}"/>
              </a:ext>
            </a:extLst>
          </p:cNvPr>
          <p:cNvSpPr/>
          <p:nvPr/>
        </p:nvSpPr>
        <p:spPr>
          <a:xfrm>
            <a:off x="6465806" y="1802038"/>
            <a:ext cx="1195221" cy="119521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4" name="iSlíďè">
            <a:extLst>
              <a:ext uri="{FF2B5EF4-FFF2-40B4-BE49-F238E27FC236}">
                <a16:creationId xmlns:a16="http://schemas.microsoft.com/office/drawing/2014/main" id="{461479DB-5374-48D1-88BB-C52FBCB650BB}"/>
              </a:ext>
            </a:extLst>
          </p:cNvPr>
          <p:cNvSpPr txBox="1"/>
          <p:nvPr/>
        </p:nvSpPr>
        <p:spPr bwMode="auto">
          <a:xfrm>
            <a:off x="6465807" y="3198293"/>
            <a:ext cx="119522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altLang="zh-CN" sz="1400" b="1" dirty="0">
                <a:solidFill>
                  <a:srgbClr val="E7E6E6">
                    <a:lumMod val="10000"/>
                  </a:srgb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Área de estudo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grpSp>
        <p:nvGrpSpPr>
          <p:cNvPr id="20" name="组合 1">
            <a:extLst>
              <a:ext uri="{FF2B5EF4-FFF2-40B4-BE49-F238E27FC236}">
                <a16:creationId xmlns:a16="http://schemas.microsoft.com/office/drawing/2014/main" id="{DF034FB3-BFC9-1E86-C33D-F793C6810722}"/>
              </a:ext>
            </a:extLst>
          </p:cNvPr>
          <p:cNvGrpSpPr/>
          <p:nvPr/>
        </p:nvGrpSpPr>
        <p:grpSpPr>
          <a:xfrm>
            <a:off x="8650206" y="1802038"/>
            <a:ext cx="1195221" cy="1195217"/>
            <a:chOff x="1419437" y="1707654"/>
            <a:chExt cx="896416" cy="896413"/>
          </a:xfrm>
        </p:grpSpPr>
        <p:sp>
          <p:nvSpPr>
            <p:cNvPr id="24" name="Oval 1">
              <a:extLst>
                <a:ext uri="{FF2B5EF4-FFF2-40B4-BE49-F238E27FC236}">
                  <a16:creationId xmlns:a16="http://schemas.microsoft.com/office/drawing/2014/main" id="{28753F20-F43B-CF78-B039-6089C4D060AB}"/>
                </a:ext>
              </a:extLst>
            </p:cNvPr>
            <p:cNvSpPr/>
            <p:nvPr/>
          </p:nvSpPr>
          <p:spPr>
            <a:xfrm>
              <a:off x="1419437" y="1707654"/>
              <a:ext cx="896416" cy="89641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endParaRPr>
            </a:p>
          </p:txBody>
        </p:sp>
        <p:sp>
          <p:nvSpPr>
            <p:cNvPr id="28" name="Freeform: Shape 82">
              <a:extLst>
                <a:ext uri="{FF2B5EF4-FFF2-40B4-BE49-F238E27FC236}">
                  <a16:creationId xmlns:a16="http://schemas.microsoft.com/office/drawing/2014/main" id="{E20ABDDC-50FD-35E0-CC75-CEE320A211C7}"/>
                </a:ext>
              </a:extLst>
            </p:cNvPr>
            <p:cNvSpPr/>
            <p:nvPr/>
          </p:nvSpPr>
          <p:spPr bwMode="auto">
            <a:xfrm>
              <a:off x="1641846" y="1931990"/>
              <a:ext cx="426581" cy="426581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endParaRPr>
            </a:p>
          </p:txBody>
        </p:sp>
      </p:grpSp>
      <p:sp>
        <p:nvSpPr>
          <p:cNvPr id="32" name="iSlíďè">
            <a:extLst>
              <a:ext uri="{FF2B5EF4-FFF2-40B4-BE49-F238E27FC236}">
                <a16:creationId xmlns:a16="http://schemas.microsoft.com/office/drawing/2014/main" id="{61DF8F14-3A96-45B2-D44E-C5BF040507A7}"/>
              </a:ext>
            </a:extLst>
          </p:cNvPr>
          <p:cNvSpPr txBox="1"/>
          <p:nvPr/>
        </p:nvSpPr>
        <p:spPr bwMode="auto">
          <a:xfrm>
            <a:off x="8650207" y="3198293"/>
            <a:ext cx="119522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Antenas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52" name="Oval 1">
            <a:extLst>
              <a:ext uri="{FF2B5EF4-FFF2-40B4-BE49-F238E27FC236}">
                <a16:creationId xmlns:a16="http://schemas.microsoft.com/office/drawing/2014/main" id="{63117EA9-5960-D61B-22E8-CC605CDB1468}"/>
              </a:ext>
            </a:extLst>
          </p:cNvPr>
          <p:cNvSpPr/>
          <p:nvPr/>
        </p:nvSpPr>
        <p:spPr>
          <a:xfrm>
            <a:off x="2158316" y="4401764"/>
            <a:ext cx="1195221" cy="119521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54" name="iSlíďè">
            <a:extLst>
              <a:ext uri="{FF2B5EF4-FFF2-40B4-BE49-F238E27FC236}">
                <a16:creationId xmlns:a16="http://schemas.microsoft.com/office/drawing/2014/main" id="{AF055B0E-C1CD-F753-84DD-D5B35C27CF2C}"/>
              </a:ext>
            </a:extLst>
          </p:cNvPr>
          <p:cNvSpPr txBox="1"/>
          <p:nvPr/>
        </p:nvSpPr>
        <p:spPr bwMode="auto">
          <a:xfrm>
            <a:off x="2158317" y="5798019"/>
            <a:ext cx="119522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Interferência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56" name="Oval 1">
            <a:extLst>
              <a:ext uri="{FF2B5EF4-FFF2-40B4-BE49-F238E27FC236}">
                <a16:creationId xmlns:a16="http://schemas.microsoft.com/office/drawing/2014/main" id="{5D4109F9-E969-E604-C8ED-590220C2D4C1}"/>
              </a:ext>
            </a:extLst>
          </p:cNvPr>
          <p:cNvSpPr/>
          <p:nvPr/>
        </p:nvSpPr>
        <p:spPr>
          <a:xfrm>
            <a:off x="4281406" y="4401764"/>
            <a:ext cx="1195221" cy="119521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58" name="iSlíďè">
            <a:extLst>
              <a:ext uri="{FF2B5EF4-FFF2-40B4-BE49-F238E27FC236}">
                <a16:creationId xmlns:a16="http://schemas.microsoft.com/office/drawing/2014/main" id="{A9B1FA9E-EE61-D6D0-3B57-E567FBD25385}"/>
              </a:ext>
            </a:extLst>
          </p:cNvPr>
          <p:cNvSpPr txBox="1"/>
          <p:nvPr/>
        </p:nvSpPr>
        <p:spPr bwMode="auto">
          <a:xfrm>
            <a:off x="4281407" y="5798019"/>
            <a:ext cx="119522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Handover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60" name="Oval 1">
            <a:extLst>
              <a:ext uri="{FF2B5EF4-FFF2-40B4-BE49-F238E27FC236}">
                <a16:creationId xmlns:a16="http://schemas.microsoft.com/office/drawing/2014/main" id="{DA7F876A-769E-C475-C0FF-16C12F916481}"/>
              </a:ext>
            </a:extLst>
          </p:cNvPr>
          <p:cNvSpPr/>
          <p:nvPr/>
        </p:nvSpPr>
        <p:spPr>
          <a:xfrm>
            <a:off x="6465806" y="4401764"/>
            <a:ext cx="1195221" cy="119521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62" name="iSlíďè">
            <a:extLst>
              <a:ext uri="{FF2B5EF4-FFF2-40B4-BE49-F238E27FC236}">
                <a16:creationId xmlns:a16="http://schemas.microsoft.com/office/drawing/2014/main" id="{37100590-40FD-68D1-39F9-2282D562A4D8}"/>
              </a:ext>
            </a:extLst>
          </p:cNvPr>
          <p:cNvSpPr txBox="1"/>
          <p:nvPr/>
        </p:nvSpPr>
        <p:spPr bwMode="auto">
          <a:xfrm>
            <a:off x="6465807" y="5798019"/>
            <a:ext cx="119522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Capacidade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64" name="Oval 1">
            <a:extLst>
              <a:ext uri="{FF2B5EF4-FFF2-40B4-BE49-F238E27FC236}">
                <a16:creationId xmlns:a16="http://schemas.microsoft.com/office/drawing/2014/main" id="{DEFC340A-D89E-D16D-CE6B-02A5951747B4}"/>
              </a:ext>
            </a:extLst>
          </p:cNvPr>
          <p:cNvSpPr/>
          <p:nvPr/>
        </p:nvSpPr>
        <p:spPr>
          <a:xfrm>
            <a:off x="8650206" y="4452873"/>
            <a:ext cx="1195221" cy="119521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66" name="iSlíďè">
            <a:extLst>
              <a:ext uri="{FF2B5EF4-FFF2-40B4-BE49-F238E27FC236}">
                <a16:creationId xmlns:a16="http://schemas.microsoft.com/office/drawing/2014/main" id="{CEE52EA5-BB9D-A159-C1FC-24E2EFE98169}"/>
              </a:ext>
            </a:extLst>
          </p:cNvPr>
          <p:cNvSpPr txBox="1"/>
          <p:nvPr/>
        </p:nvSpPr>
        <p:spPr bwMode="auto">
          <a:xfrm>
            <a:off x="8650207" y="5849128"/>
            <a:ext cx="119522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Simulação</a:t>
            </a:r>
            <a:r>
              <a:rPr kumimoji="0" lang="pt-PT" altLang="zh-CN" sz="1400" b="1" i="0" u="none" strike="noStrike" kern="1200" cap="none" spc="0" normalizeH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VS Medição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68" name="Graphic 67" descr="Map with pin with solid fill">
            <a:extLst>
              <a:ext uri="{FF2B5EF4-FFF2-40B4-BE49-F238E27FC236}">
                <a16:creationId xmlns:a16="http://schemas.microsoft.com/office/drawing/2014/main" id="{7DBA7055-D586-2E30-1CE0-8BEC8B712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9538" y="1942446"/>
            <a:ext cx="914400" cy="914400"/>
          </a:xfrm>
          <a:prstGeom prst="rect">
            <a:avLst/>
          </a:prstGeom>
        </p:spPr>
      </p:pic>
      <p:pic>
        <p:nvPicPr>
          <p:cNvPr id="70" name="Graphic 69" descr="Research with solid fill">
            <a:extLst>
              <a:ext uri="{FF2B5EF4-FFF2-40B4-BE49-F238E27FC236}">
                <a16:creationId xmlns:a16="http://schemas.microsoft.com/office/drawing/2014/main" id="{8CC583DE-08CF-A63F-C4A3-1183D21AD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7951" y="2101153"/>
            <a:ext cx="755693" cy="755693"/>
          </a:xfrm>
          <a:prstGeom prst="rect">
            <a:avLst/>
          </a:prstGeom>
        </p:spPr>
      </p:pic>
      <p:pic>
        <p:nvPicPr>
          <p:cNvPr id="72" name="Graphic 71" descr="Cell Tower with solid fill">
            <a:extLst>
              <a:ext uri="{FF2B5EF4-FFF2-40B4-BE49-F238E27FC236}">
                <a16:creationId xmlns:a16="http://schemas.microsoft.com/office/drawing/2014/main" id="{FA5BAC60-D26A-B059-4EFB-4FFBF11B4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3315" y="4828875"/>
            <a:ext cx="431301" cy="431301"/>
          </a:xfrm>
          <a:prstGeom prst="rect">
            <a:avLst/>
          </a:prstGeom>
        </p:spPr>
      </p:pic>
      <p:pic>
        <p:nvPicPr>
          <p:cNvPr id="74" name="Graphic 73" descr="Transfer with solid fill">
            <a:extLst>
              <a:ext uri="{FF2B5EF4-FFF2-40B4-BE49-F238E27FC236}">
                <a16:creationId xmlns:a16="http://schemas.microsoft.com/office/drawing/2014/main" id="{9502A197-2E5E-1ABA-9CE2-96DAF5FD9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21817" y="4587326"/>
            <a:ext cx="914400" cy="914400"/>
          </a:xfrm>
          <a:prstGeom prst="rect">
            <a:avLst/>
          </a:prstGeom>
        </p:spPr>
      </p:pic>
      <p:pic>
        <p:nvPicPr>
          <p:cNvPr id="76" name="Graphic 75" descr="Group of people with solid fill">
            <a:extLst>
              <a:ext uri="{FF2B5EF4-FFF2-40B4-BE49-F238E27FC236}">
                <a16:creationId xmlns:a16="http://schemas.microsoft.com/office/drawing/2014/main" id="{C23B54E1-10AF-0DEE-16D5-C22B6D0ED9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06217" y="4524143"/>
            <a:ext cx="914400" cy="9144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B6CE6A1-7CD1-7BE8-E08A-10F133721343}"/>
              </a:ext>
            </a:extLst>
          </p:cNvPr>
          <p:cNvSpPr txBox="1"/>
          <p:nvPr/>
        </p:nvSpPr>
        <p:spPr>
          <a:xfrm>
            <a:off x="2298726" y="2101153"/>
            <a:ext cx="914400" cy="66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</a:rPr>
              <a:t>5G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79" name="Graphic 78" descr="Clipboard Partially Crossed with solid fill">
            <a:extLst>
              <a:ext uri="{FF2B5EF4-FFF2-40B4-BE49-F238E27FC236}">
                <a16:creationId xmlns:a16="http://schemas.microsoft.com/office/drawing/2014/main" id="{DD1FA4D1-B5A1-34C0-8A7B-BA1B2CCA4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90616" y="4587326"/>
            <a:ext cx="914400" cy="914400"/>
          </a:xfrm>
          <a:prstGeom prst="rect">
            <a:avLst/>
          </a:prstGeom>
        </p:spPr>
      </p:pic>
      <p:pic>
        <p:nvPicPr>
          <p:cNvPr id="80" name="Graphic 79" descr="Cell Tower with solid fill">
            <a:extLst>
              <a:ext uri="{FF2B5EF4-FFF2-40B4-BE49-F238E27FC236}">
                <a16:creationId xmlns:a16="http://schemas.microsoft.com/office/drawing/2014/main" id="{83037B9F-3937-0D77-1893-BABBD870A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2273" y="4768839"/>
            <a:ext cx="551374" cy="5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6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14" grpId="0"/>
      <p:bldP spid="32" grpId="0"/>
      <p:bldP spid="54" grpId="0"/>
      <p:bldP spid="58" grpId="0"/>
      <p:bldP spid="62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8663" y="1746257"/>
            <a:ext cx="4682579" cy="3553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0705" y="378404"/>
            <a:ext cx="348159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Simulação </a:t>
            </a:r>
            <a:r>
              <a:rPr lang="pt-PT" altLang="zh-CN" sz="2800" b="1" dirty="0" err="1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vs</a:t>
            </a:r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Medição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DB53B-5354-D3B2-1B00-111ECD6FCAF4}"/>
              </a:ext>
            </a:extLst>
          </p:cNvPr>
          <p:cNvSpPr txBox="1"/>
          <p:nvPr/>
        </p:nvSpPr>
        <p:spPr>
          <a:xfrm>
            <a:off x="307492" y="1248390"/>
            <a:ext cx="4663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zh-CN" sz="20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Simulação</a:t>
            </a:r>
            <a:endParaRPr lang="pt-P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4903-6755-1925-8661-4C64DC85AEAF}"/>
              </a:ext>
            </a:extLst>
          </p:cNvPr>
          <p:cNvSpPr txBox="1"/>
          <p:nvPr/>
        </p:nvSpPr>
        <p:spPr>
          <a:xfrm>
            <a:off x="5182004" y="1238373"/>
            <a:ext cx="4663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zh-CN" sz="20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Medição</a:t>
            </a:r>
            <a:endParaRPr lang="pt-PT" sz="2000" dirty="0"/>
          </a:p>
        </p:txBody>
      </p:sp>
      <p:sp>
        <p:nvSpPr>
          <p:cNvPr id="14" name="矩形 1">
            <a:extLst>
              <a:ext uri="{FF2B5EF4-FFF2-40B4-BE49-F238E27FC236}">
                <a16:creationId xmlns:a16="http://schemas.microsoft.com/office/drawing/2014/main" id="{E4AAB801-8F4B-A97A-120A-5882E2202AFA}"/>
              </a:ext>
            </a:extLst>
          </p:cNvPr>
          <p:cNvSpPr/>
          <p:nvPr/>
        </p:nvSpPr>
        <p:spPr>
          <a:xfrm>
            <a:off x="5182004" y="1746257"/>
            <a:ext cx="4855131" cy="3553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0B8311-07B0-30AA-4924-ECBEB5FB8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801" y="1824293"/>
            <a:ext cx="4612380" cy="33952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0262C9-2168-6D33-2A6C-480ED0E8C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98" y="1824293"/>
            <a:ext cx="4522308" cy="3377347"/>
          </a:xfrm>
          <a:prstGeom prst="rect">
            <a:avLst/>
          </a:prstGeom>
        </p:spPr>
      </p:pic>
      <p:pic>
        <p:nvPicPr>
          <p:cNvPr id="20" name="Vídeo WhatsApp 2023-06-01 às 12.32.13">
            <a:hlinkClick r:id="" action="ppaction://media"/>
            <a:extLst>
              <a:ext uri="{FF2B5EF4-FFF2-40B4-BE49-F238E27FC236}">
                <a16:creationId xmlns:a16="http://schemas.microsoft.com/office/drawing/2014/main" id="{8C2FC4F2-9898-F514-B297-8CF90C0FFA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93932" y="1832591"/>
            <a:ext cx="1862809" cy="33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796228" y="1748969"/>
            <a:ext cx="6592186" cy="4917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0749" y="311456"/>
            <a:ext cx="348159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Simulação </a:t>
            </a:r>
            <a:r>
              <a:rPr lang="pt-PT" altLang="zh-CN" sz="2800" b="1" dirty="0" err="1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vs</a:t>
            </a:r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Medição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9AB237-CD75-03B9-F86B-B0A1D5752AB5}"/>
              </a:ext>
            </a:extLst>
          </p:cNvPr>
          <p:cNvSpPr txBox="1"/>
          <p:nvPr/>
        </p:nvSpPr>
        <p:spPr>
          <a:xfrm>
            <a:off x="2796228" y="1262883"/>
            <a:ext cx="65921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zh-CN" sz="20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Erro (Simulação – Medição)</a:t>
            </a:r>
            <a:endParaRPr lang="pt-PT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A4730-0FD2-71E0-9DA5-6B0B2AD0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41" y="1834943"/>
            <a:ext cx="6394118" cy="47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2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4">
            <a:extLst>
              <a:ext uri="{FF2B5EF4-FFF2-40B4-BE49-F238E27FC236}">
                <a16:creationId xmlns:a16="http://schemas.microsoft.com/office/drawing/2014/main" id="{8BE0AB86-7AED-2674-0E94-3A911A2C157E}"/>
              </a:ext>
            </a:extLst>
          </p:cNvPr>
          <p:cNvSpPr txBox="1"/>
          <p:nvPr/>
        </p:nvSpPr>
        <p:spPr>
          <a:xfrm>
            <a:off x="5066329" y="2828835"/>
            <a:ext cx="4206409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Questões?</a:t>
            </a:r>
            <a:endParaRPr lang="zh-CN" altLang="en-US" sz="72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26B5685A-2FE1-DD6D-5A2E-538A1E1490EE}"/>
              </a:ext>
            </a:extLst>
          </p:cNvPr>
          <p:cNvSpPr/>
          <p:nvPr/>
        </p:nvSpPr>
        <p:spPr>
          <a:xfrm>
            <a:off x="2214221" y="2330096"/>
            <a:ext cx="2239441" cy="219780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36D1DAD9-91A2-3CE7-E5DE-25DBA1930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9027" y="2900318"/>
            <a:ext cx="1057364" cy="10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4">
            <a:extLst>
              <a:ext uri="{FF2B5EF4-FFF2-40B4-BE49-F238E27FC236}">
                <a16:creationId xmlns:a16="http://schemas.microsoft.com/office/drawing/2014/main" id="{8BE0AB86-7AED-2674-0E94-3A911A2C157E}"/>
              </a:ext>
            </a:extLst>
          </p:cNvPr>
          <p:cNvSpPr txBox="1"/>
          <p:nvPr/>
        </p:nvSpPr>
        <p:spPr>
          <a:xfrm>
            <a:off x="4992550" y="2832672"/>
            <a:ext cx="4376904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Introdução</a:t>
            </a:r>
            <a:endParaRPr lang="zh-CN" altLang="en-US" sz="72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26B5685A-2FE1-DD6D-5A2E-538A1E1490EE}"/>
              </a:ext>
            </a:extLst>
          </p:cNvPr>
          <p:cNvSpPr/>
          <p:nvPr/>
        </p:nvSpPr>
        <p:spPr>
          <a:xfrm>
            <a:off x="2238853" y="2330096"/>
            <a:ext cx="2239441" cy="219780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248726-0339-9540-64C7-85AE42C3A0F8}"/>
              </a:ext>
            </a:extLst>
          </p:cNvPr>
          <p:cNvSpPr txBox="1"/>
          <p:nvPr/>
        </p:nvSpPr>
        <p:spPr>
          <a:xfrm>
            <a:off x="2238853" y="2875002"/>
            <a:ext cx="2325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600" dirty="0">
                <a:solidFill>
                  <a:schemeClr val="bg1"/>
                </a:solidFill>
              </a:rPr>
              <a:t>5G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6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val 3"/>
          <p:cNvSpPr>
            <a:spLocks noChangeAspect="1"/>
          </p:cNvSpPr>
          <p:nvPr/>
        </p:nvSpPr>
        <p:spPr>
          <a:xfrm>
            <a:off x="9923368" y="2113524"/>
            <a:ext cx="515419" cy="515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 dirty="0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5" name="Flowchart: Extract 6"/>
          <p:cNvSpPr/>
          <p:nvPr/>
        </p:nvSpPr>
        <p:spPr>
          <a:xfrm rot="12634188">
            <a:off x="5679216" y="2487908"/>
            <a:ext cx="1643526" cy="1438458"/>
          </a:xfrm>
          <a:prstGeom prst="flowChartExtract">
            <a:avLst/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 dirty="0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6" name="Flowchart: Merge 7"/>
          <p:cNvSpPr/>
          <p:nvPr/>
        </p:nvSpPr>
        <p:spPr>
          <a:xfrm rot="12634188">
            <a:off x="6417516" y="2975076"/>
            <a:ext cx="1643526" cy="1438458"/>
          </a:xfrm>
          <a:prstGeom prst="flowChartMerge">
            <a:avLst/>
          </a:prstGeom>
          <a:solidFill>
            <a:schemeClr val="accent3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 dirty="0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7" name="Flowchart: Extract 8"/>
          <p:cNvSpPr/>
          <p:nvPr/>
        </p:nvSpPr>
        <p:spPr>
          <a:xfrm rot="12634188">
            <a:off x="5653446" y="4268602"/>
            <a:ext cx="1643526" cy="1438458"/>
          </a:xfrm>
          <a:prstGeom prst="flowChartExtract">
            <a:avLst/>
          </a:prstGeom>
          <a:solidFill>
            <a:schemeClr val="accent4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8" name="Flowchart: Extract 9"/>
          <p:cNvSpPr/>
          <p:nvPr/>
        </p:nvSpPr>
        <p:spPr>
          <a:xfrm rot="12634188" flipH="1" flipV="1">
            <a:off x="4866306" y="3847624"/>
            <a:ext cx="1644015" cy="1438778"/>
          </a:xfrm>
          <a:prstGeom prst="flowChartExtract">
            <a:avLst/>
          </a:prstGeom>
          <a:solidFill>
            <a:schemeClr val="accent5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52" name="Flowchart: Merge 10"/>
          <p:cNvSpPr/>
          <p:nvPr/>
        </p:nvSpPr>
        <p:spPr>
          <a:xfrm rot="12634188" flipH="1" flipV="1">
            <a:off x="4127785" y="3360312"/>
            <a:ext cx="1644015" cy="1438778"/>
          </a:xfrm>
          <a:prstGeom prst="flowChartMerge">
            <a:avLst/>
          </a:prstGeom>
          <a:solidFill>
            <a:schemeClr val="accent6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53" name="Flowchart: Extract 11"/>
          <p:cNvSpPr/>
          <p:nvPr/>
        </p:nvSpPr>
        <p:spPr>
          <a:xfrm rot="12634188" flipH="1" flipV="1">
            <a:off x="4892023" y="2066500"/>
            <a:ext cx="1644015" cy="1438778"/>
          </a:xfrm>
          <a:prstGeom prst="flowChartExtract">
            <a:avLst/>
          </a:pr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85" name="Oval 3"/>
          <p:cNvSpPr>
            <a:spLocks noChangeAspect="1"/>
          </p:cNvSpPr>
          <p:nvPr/>
        </p:nvSpPr>
        <p:spPr>
          <a:xfrm>
            <a:off x="3547494" y="2114236"/>
            <a:ext cx="515419" cy="51561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 dirty="0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96" name="TextBox 98"/>
          <p:cNvSpPr txBox="1"/>
          <p:nvPr/>
        </p:nvSpPr>
        <p:spPr>
          <a:xfrm>
            <a:off x="1723382" y="2194398"/>
            <a:ext cx="1712503" cy="307760"/>
          </a:xfrm>
          <a:prstGeom prst="rect">
            <a:avLst/>
          </a:prstGeom>
          <a:noFill/>
        </p:spPr>
        <p:txBody>
          <a:bodyPr wrap="none" rIns="359980" anchor="t" anchorCtr="0">
            <a:normAutofit/>
          </a:bodyPr>
          <a:lstStyle/>
          <a:p>
            <a:pPr latinLnBrk="1">
              <a:buClr>
                <a:srgbClr val="FF0000"/>
              </a:buClr>
              <a:buSzPct val="70000"/>
            </a:pPr>
            <a:r>
              <a:rPr lang="pt-PT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Realidade aumentada</a:t>
            </a:r>
            <a:endParaRPr lang="zh-CN" altLang="en-US" sz="1400" b="1" dirty="0">
              <a:solidFill>
                <a:schemeClr val="accent1">
                  <a:lumMod val="100000"/>
                </a:schemeClr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97" name="Oval 4"/>
          <p:cNvSpPr>
            <a:spLocks noChangeAspect="1"/>
          </p:cNvSpPr>
          <p:nvPr/>
        </p:nvSpPr>
        <p:spPr>
          <a:xfrm>
            <a:off x="3542352" y="3470087"/>
            <a:ext cx="515419" cy="515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 dirty="0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04" name="TextBox 104"/>
          <p:cNvSpPr txBox="1"/>
          <p:nvPr/>
        </p:nvSpPr>
        <p:spPr>
          <a:xfrm>
            <a:off x="1881390" y="3581059"/>
            <a:ext cx="1532983" cy="307760"/>
          </a:xfrm>
          <a:prstGeom prst="rect">
            <a:avLst/>
          </a:prstGeom>
          <a:noFill/>
        </p:spPr>
        <p:txBody>
          <a:bodyPr wrap="none" rIns="359980" anchor="t" anchorCtr="0">
            <a:normAutofit/>
          </a:bodyPr>
          <a:lstStyle/>
          <a:p>
            <a:pPr algn="l" latinLnBrk="1">
              <a:buClr>
                <a:srgbClr val="FF0000"/>
              </a:buClr>
              <a:buSzPct val="70000"/>
            </a:pPr>
            <a:r>
              <a:rPr lang="pt-PT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Realidade Virtual</a:t>
            </a:r>
            <a:endParaRPr lang="zh-CN" altLang="en-US" sz="1400" b="1" dirty="0">
              <a:solidFill>
                <a:schemeClr val="accent3">
                  <a:lumMod val="100000"/>
                </a:schemeClr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05" name="Oval 5"/>
          <p:cNvSpPr>
            <a:spLocks noChangeAspect="1"/>
          </p:cNvSpPr>
          <p:nvPr/>
        </p:nvSpPr>
        <p:spPr>
          <a:xfrm>
            <a:off x="3542352" y="5060517"/>
            <a:ext cx="515419" cy="51561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 dirty="0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14" name="TextBox 110"/>
          <p:cNvSpPr txBox="1"/>
          <p:nvPr/>
        </p:nvSpPr>
        <p:spPr>
          <a:xfrm>
            <a:off x="1793940" y="5157399"/>
            <a:ext cx="1532983" cy="307760"/>
          </a:xfrm>
          <a:prstGeom prst="rect">
            <a:avLst/>
          </a:prstGeom>
          <a:noFill/>
        </p:spPr>
        <p:txBody>
          <a:bodyPr wrap="none" rIns="359980" anchor="t" anchorCtr="0">
            <a:normAutofit/>
          </a:bodyPr>
          <a:lstStyle/>
          <a:p>
            <a:pPr algn="l" latinLnBrk="1">
              <a:buClr>
                <a:srgbClr val="FF0000"/>
              </a:buClr>
              <a:buSzPct val="70000"/>
            </a:pPr>
            <a:r>
              <a:rPr lang="pt-PT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Veiculos</a:t>
            </a:r>
            <a:r>
              <a:rPr lang="pt-PT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Autónomos</a:t>
            </a:r>
            <a:endParaRPr lang="zh-CN" altLang="en-US" sz="1400" b="1" dirty="0">
              <a:solidFill>
                <a:schemeClr val="accent5">
                  <a:lumMod val="100000"/>
                </a:schemeClr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26" name="TextBox 98"/>
          <p:cNvSpPr txBox="1"/>
          <p:nvPr/>
        </p:nvSpPr>
        <p:spPr>
          <a:xfrm>
            <a:off x="8169706" y="2282942"/>
            <a:ext cx="1532983" cy="307760"/>
          </a:xfrm>
          <a:prstGeom prst="rect">
            <a:avLst/>
          </a:prstGeom>
          <a:noFill/>
        </p:spPr>
        <p:txBody>
          <a:bodyPr wrap="none" rIns="359980" anchor="t" anchorCtr="0">
            <a:normAutofit/>
          </a:bodyPr>
          <a:lstStyle/>
          <a:p>
            <a:pPr algn="l" latinLnBrk="1">
              <a:buClr>
                <a:srgbClr val="FF0000"/>
              </a:buClr>
              <a:buSzPct val="70000"/>
            </a:pPr>
            <a:r>
              <a:rPr lang="pt-PT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Automação Industrial</a:t>
            </a:r>
            <a:endParaRPr lang="zh-CN" altLang="en-US" sz="1400" b="1" dirty="0">
              <a:solidFill>
                <a:schemeClr val="accent1">
                  <a:lumMod val="100000"/>
                </a:schemeClr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27" name="Oval 4"/>
          <p:cNvSpPr>
            <a:spLocks noChangeAspect="1"/>
          </p:cNvSpPr>
          <p:nvPr/>
        </p:nvSpPr>
        <p:spPr>
          <a:xfrm>
            <a:off x="9923368" y="3445786"/>
            <a:ext cx="515419" cy="515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 dirty="0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34" name="TextBox 104"/>
          <p:cNvSpPr txBox="1"/>
          <p:nvPr/>
        </p:nvSpPr>
        <p:spPr>
          <a:xfrm>
            <a:off x="8067379" y="3558950"/>
            <a:ext cx="2087790" cy="349879"/>
          </a:xfrm>
          <a:prstGeom prst="rect">
            <a:avLst/>
          </a:prstGeom>
          <a:noFill/>
        </p:spPr>
        <p:txBody>
          <a:bodyPr wrap="none" rIns="359980" anchor="t" anchorCtr="0">
            <a:normAutofit/>
          </a:bodyPr>
          <a:lstStyle/>
          <a:p>
            <a:pPr algn="l" latinLnBrk="1">
              <a:buClr>
                <a:srgbClr val="FF0000"/>
              </a:buClr>
              <a:buSzPct val="70000"/>
            </a:pPr>
            <a:r>
              <a:rPr lang="pt-PT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Internet </a:t>
            </a:r>
            <a:r>
              <a:rPr lang="pt-PT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of</a:t>
            </a:r>
            <a:r>
              <a:rPr lang="pt-PT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  <a:r>
              <a:rPr lang="pt-PT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Things</a:t>
            </a:r>
            <a:r>
              <a:rPr lang="pt-PT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(</a:t>
            </a:r>
            <a:r>
              <a:rPr lang="pt-PT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IoT</a:t>
            </a:r>
            <a:r>
              <a:rPr lang="pt-PT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)</a:t>
            </a:r>
            <a:endParaRPr lang="zh-CN" altLang="en-US" sz="1400" b="1" dirty="0">
              <a:solidFill>
                <a:schemeClr val="accent3">
                  <a:lumMod val="100000"/>
                </a:schemeClr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35" name="Oval 5"/>
          <p:cNvSpPr>
            <a:spLocks noChangeAspect="1"/>
          </p:cNvSpPr>
          <p:nvPr/>
        </p:nvSpPr>
        <p:spPr>
          <a:xfrm>
            <a:off x="9923368" y="5061585"/>
            <a:ext cx="515419" cy="515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705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44" name="TextBox 110"/>
          <p:cNvSpPr txBox="1"/>
          <p:nvPr/>
        </p:nvSpPr>
        <p:spPr>
          <a:xfrm>
            <a:off x="8294324" y="5186181"/>
            <a:ext cx="1532983" cy="307760"/>
          </a:xfrm>
          <a:prstGeom prst="rect">
            <a:avLst/>
          </a:prstGeom>
          <a:noFill/>
        </p:spPr>
        <p:txBody>
          <a:bodyPr wrap="none" rIns="359980" anchor="t" anchorCtr="0">
            <a:normAutofit/>
          </a:bodyPr>
          <a:lstStyle/>
          <a:p>
            <a:pPr algn="l" latinLnBrk="1">
              <a:buClr>
                <a:srgbClr val="FF0000"/>
              </a:buClr>
              <a:buSzPct val="70000"/>
            </a:pPr>
            <a:r>
              <a:rPr lang="pt-PT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Cloud</a:t>
            </a:r>
            <a:r>
              <a:rPr lang="pt-PT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  <a:r>
              <a:rPr lang="pt-PT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computing</a:t>
            </a:r>
            <a:endParaRPr lang="zh-CN" altLang="en-US" sz="1400" b="1" dirty="0">
              <a:solidFill>
                <a:schemeClr val="accent5">
                  <a:lumMod val="100000"/>
                </a:schemeClr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282643" y="352936"/>
            <a:ext cx="18147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Introdução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3" name="Picture 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A55382-DDDA-94B1-3566-5841C54086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78" y="3564592"/>
            <a:ext cx="311051" cy="311051"/>
          </a:xfrm>
          <a:prstGeom prst="rect">
            <a:avLst/>
          </a:prstGeom>
        </p:spPr>
      </p:pic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3F8415E-36AF-A61C-76A8-9D971ABB2D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55" y="2224335"/>
            <a:ext cx="304427" cy="304427"/>
          </a:xfrm>
          <a:prstGeom prst="rect">
            <a:avLst/>
          </a:prstGeom>
        </p:spPr>
      </p:pic>
      <p:pic>
        <p:nvPicPr>
          <p:cNvPr id="8" name="Picture 7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2204853-AEDE-455B-9109-36BB7AF794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926" y="2699862"/>
            <a:ext cx="622661" cy="622661"/>
          </a:xfrm>
          <a:prstGeom prst="rect">
            <a:avLst/>
          </a:prstGeom>
        </p:spPr>
      </p:pic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94C8A6E-96BE-DD81-C40A-F6FA9D1DA2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132" y="3597235"/>
            <a:ext cx="571479" cy="571479"/>
          </a:xfrm>
          <a:prstGeom prst="rect">
            <a:avLst/>
          </a:prstGeom>
        </p:spPr>
      </p:pic>
      <p:pic>
        <p:nvPicPr>
          <p:cNvPr id="11" name="Picture 1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F6BC419-0C65-9EA2-6B88-1F8A2F14AC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78" y="5137812"/>
            <a:ext cx="327347" cy="327347"/>
          </a:xfrm>
          <a:prstGeom prst="rect">
            <a:avLst/>
          </a:prstGeom>
        </p:spPr>
      </p:pic>
      <p:pic>
        <p:nvPicPr>
          <p:cNvPr id="2" name="Picture 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D707A22-0A2C-7D3C-01E3-E7ECA6997B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108" y="4489039"/>
            <a:ext cx="571479" cy="571479"/>
          </a:xfrm>
          <a:prstGeom prst="rect">
            <a:avLst/>
          </a:prstGeom>
        </p:spPr>
      </p:pic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00317E3-4CC4-283B-D4A8-BE4C988AAF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912" y="2183209"/>
            <a:ext cx="349879" cy="349879"/>
          </a:xfrm>
          <a:prstGeom prst="rect">
            <a:avLst/>
          </a:prstGeom>
        </p:spPr>
      </p:pic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7D497F9-D4B5-F3D5-1FDE-EBBF6848B9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57" y="2718641"/>
            <a:ext cx="600152" cy="600152"/>
          </a:xfrm>
          <a:prstGeom prst="rect">
            <a:avLst/>
          </a:prstGeom>
        </p:spPr>
      </p:pic>
      <p:pic>
        <p:nvPicPr>
          <p:cNvPr id="12" name="Picture 1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0060BF17-3E84-BC20-779A-8DDD3B867E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20" y="3580579"/>
            <a:ext cx="661696" cy="661696"/>
          </a:xfrm>
          <a:prstGeom prst="rect">
            <a:avLst/>
          </a:prstGeom>
        </p:spPr>
      </p:pic>
      <p:pic>
        <p:nvPicPr>
          <p:cNvPr id="13" name="Picture 1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3A91ABEE-61F7-57FE-16D4-48CCE6981E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194" y="3558079"/>
            <a:ext cx="316192" cy="316192"/>
          </a:xfrm>
          <a:prstGeom prst="rect">
            <a:avLst/>
          </a:prstGeom>
        </p:spPr>
      </p:pic>
      <p:pic>
        <p:nvPicPr>
          <p:cNvPr id="15" name="Picture 1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ADF34B0-CF8A-3D93-550F-442A510096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20" y="4489039"/>
            <a:ext cx="626030" cy="626030"/>
          </a:xfrm>
          <a:prstGeom prst="rect">
            <a:avLst/>
          </a:prstGeom>
        </p:spPr>
      </p:pic>
      <p:pic>
        <p:nvPicPr>
          <p:cNvPr id="16" name="Picture 1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524FCB5-A576-8F67-7391-375017EB08A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813" y="5162840"/>
            <a:ext cx="307760" cy="3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8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6" grpId="0" bldLvl="0" animBg="1"/>
      <p:bldP spid="47" grpId="0" bldLvl="0" animBg="1"/>
      <p:bldP spid="48" grpId="0" bldLvl="0" animBg="1"/>
      <p:bldP spid="52" grpId="0" bldLvl="0" animBg="1"/>
      <p:bldP spid="5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>
            <p:custDataLst>
              <p:tags r:id="rId1"/>
            </p:custDataLst>
          </p:nvPr>
        </p:nvSpPr>
        <p:spPr bwMode="white">
          <a:xfrm>
            <a:off x="1236376" y="4837292"/>
            <a:ext cx="3118631" cy="1700143"/>
          </a:xfrm>
          <a:prstGeom prst="roundRect">
            <a:avLst>
              <a:gd name="adj" fmla="val 5304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2" algn="ctr" defTabSz="1218565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81610" algn="l"/>
              </a:tabLst>
              <a:defRPr/>
            </a:pPr>
            <a:endParaRPr lang="zh-CN" altLang="en-US" sz="1865" kern="0" dirty="0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>
            <p:custDataLst>
              <p:tags r:id="rId2"/>
            </p:custDataLst>
          </p:nvPr>
        </p:nvSpPr>
        <p:spPr bwMode="white">
          <a:xfrm>
            <a:off x="4589326" y="4837292"/>
            <a:ext cx="3165806" cy="1700143"/>
          </a:xfrm>
          <a:prstGeom prst="roundRect">
            <a:avLst>
              <a:gd name="adj" fmla="val 7012"/>
            </a:avLst>
          </a:prstGeom>
          <a:noFill/>
          <a:ln w="38100" cap="flat" cmpd="sng" algn="ctr">
            <a:solidFill>
              <a:schemeClr val="accent2"/>
            </a:solidFill>
            <a:prstDash val="solid"/>
          </a:ln>
          <a:effectLst/>
        </p:spPr>
        <p:txBody>
          <a:bodyPr anchor="ctr"/>
          <a:lstStyle/>
          <a:p>
            <a:pPr marL="0" lvl="2" algn="ctr" defTabSz="1218565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81610" algn="l"/>
              </a:tabLst>
              <a:defRPr/>
            </a:pPr>
            <a:endParaRPr lang="zh-CN" altLang="en-US" sz="1865" kern="0" dirty="0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116290" y="4348112"/>
            <a:ext cx="2159052" cy="671705"/>
          </a:xfrm>
          <a:prstGeom prst="roundRect">
            <a:avLst/>
          </a:prstGeom>
          <a:solidFill>
            <a:schemeClr val="accent2">
              <a:lumMod val="10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8565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2135" b="1" kern="0" dirty="0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8" name="TextBox 4"/>
          <p:cNvSpPr txBox="1"/>
          <p:nvPr/>
        </p:nvSpPr>
        <p:spPr bwMode="auto">
          <a:xfrm>
            <a:off x="5239708" y="4436357"/>
            <a:ext cx="1912220" cy="37457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algn="ctr" defTabSz="1218565">
              <a:buClr>
                <a:srgbClr val="7F7F7F"/>
              </a:buClr>
              <a:defRPr/>
            </a:pPr>
            <a:r>
              <a:rPr lang="pt-PT" altLang="zh-CN" sz="1600" dirty="0" err="1">
                <a:solidFill>
                  <a:srgbClr val="F8F8F8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mMTC</a:t>
            </a:r>
            <a:endParaRPr lang="zh-CN" altLang="en-US" sz="1600" dirty="0">
              <a:solidFill>
                <a:srgbClr val="F8F8F8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1716166" y="4348112"/>
            <a:ext cx="2159052" cy="67170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8565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defRPr/>
            </a:pPr>
            <a:endParaRPr lang="zh-CN" altLang="zh-CN" sz="2135" b="1" kern="0" dirty="0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0" name="TextBox 6"/>
          <p:cNvSpPr txBox="1"/>
          <p:nvPr/>
        </p:nvSpPr>
        <p:spPr bwMode="auto">
          <a:xfrm>
            <a:off x="1876017" y="4436357"/>
            <a:ext cx="1839350" cy="37457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algn="ctr" defTabSz="1218565">
              <a:buClr>
                <a:srgbClr val="7F7F7F"/>
              </a:buClr>
              <a:defRPr/>
            </a:pPr>
            <a:r>
              <a:rPr lang="pt-PT" altLang="zh-CN" sz="1600" dirty="0" err="1">
                <a:solidFill>
                  <a:srgbClr val="F8F8F8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eMBB</a:t>
            </a:r>
            <a:endParaRPr lang="zh-CN" altLang="en-US" sz="1600" dirty="0">
              <a:solidFill>
                <a:srgbClr val="F8F8F8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5" name="AutoShape 4"/>
          <p:cNvSpPr>
            <a:spLocks noChangeArrowheads="1"/>
          </p:cNvSpPr>
          <p:nvPr>
            <p:custDataLst>
              <p:tags r:id="rId3"/>
            </p:custDataLst>
          </p:nvPr>
        </p:nvSpPr>
        <p:spPr bwMode="white">
          <a:xfrm>
            <a:off x="8045679" y="4837292"/>
            <a:ext cx="3098837" cy="1700143"/>
          </a:xfrm>
          <a:prstGeom prst="roundRect">
            <a:avLst>
              <a:gd name="adj" fmla="val 7012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lvl="2" algn="ctr" defTabSz="1218565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81610" algn="l"/>
              </a:tabLst>
              <a:defRPr/>
            </a:pPr>
            <a:endParaRPr lang="zh-CN" altLang="en-US" sz="1865" kern="0" dirty="0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8505676" y="4348112"/>
            <a:ext cx="2159052" cy="671705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8565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2135" b="1" kern="0">
              <a:solidFill>
                <a:srgbClr val="FFFFFF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7" name="TextBox 13"/>
          <p:cNvSpPr txBox="1"/>
          <p:nvPr/>
        </p:nvSpPr>
        <p:spPr bwMode="auto">
          <a:xfrm>
            <a:off x="8629096" y="4436357"/>
            <a:ext cx="1912220" cy="37457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algn="ctr" defTabSz="1218565">
              <a:buClr>
                <a:srgbClr val="7F7F7F"/>
              </a:buClr>
              <a:defRPr/>
            </a:pPr>
            <a:r>
              <a:rPr lang="pt-PT" altLang="zh-CN" sz="1600" dirty="0" err="1">
                <a:solidFill>
                  <a:srgbClr val="F8F8F8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uRLLC</a:t>
            </a:r>
            <a:endParaRPr lang="zh-CN" altLang="en-US" sz="1600" dirty="0">
              <a:solidFill>
                <a:srgbClr val="F8F8F8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4" name="išľíďè"/>
          <p:cNvSpPr/>
          <p:nvPr/>
        </p:nvSpPr>
        <p:spPr bwMode="auto">
          <a:xfrm>
            <a:off x="1343132" y="5744441"/>
            <a:ext cx="2543126" cy="49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Maiores taxas de dados.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1200" dirty="0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Usado em: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1200" dirty="0" err="1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Streaming</a:t>
            </a:r>
            <a:r>
              <a:rPr lang="pt-PT" sz="1200" dirty="0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, </a:t>
            </a:r>
            <a:r>
              <a:rPr lang="pt-PT" sz="1200" dirty="0" err="1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cloud</a:t>
            </a:r>
            <a:r>
              <a:rPr lang="pt-PT" sz="1200" dirty="0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  <a:r>
              <a:rPr lang="pt-PT" sz="1200" dirty="0" err="1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computing</a:t>
            </a:r>
            <a:r>
              <a:rPr lang="pt-PT" sz="1200" dirty="0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…</a:t>
            </a:r>
          </a:p>
        </p:txBody>
      </p:sp>
      <p:sp>
        <p:nvSpPr>
          <p:cNvPr id="25" name="iSlíďè"/>
          <p:cNvSpPr txBox="1"/>
          <p:nvPr/>
        </p:nvSpPr>
        <p:spPr bwMode="auto">
          <a:xfrm>
            <a:off x="1338993" y="5116670"/>
            <a:ext cx="1933825" cy="30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Enhanced</a:t>
            </a:r>
            <a:r>
              <a:rPr kumimoji="0" lang="pt-PT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Mobile </a:t>
            </a:r>
            <a:r>
              <a:rPr kumimoji="0" lang="pt-PT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Broadband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6" name="išľíďè"/>
          <p:cNvSpPr/>
          <p:nvPr/>
        </p:nvSpPr>
        <p:spPr bwMode="auto">
          <a:xfrm>
            <a:off x="4769303" y="5744441"/>
            <a:ext cx="2543126" cy="79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Muitos dispositivos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1200" dirty="0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Usado em: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1200" dirty="0" err="1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IoT</a:t>
            </a:r>
            <a:r>
              <a:rPr lang="pt-PT" sz="1200" dirty="0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, fábricas inteligentes…</a:t>
            </a:r>
          </a:p>
        </p:txBody>
      </p:sp>
      <p:sp>
        <p:nvSpPr>
          <p:cNvPr id="27" name="iSlíďè"/>
          <p:cNvSpPr txBox="1"/>
          <p:nvPr/>
        </p:nvSpPr>
        <p:spPr bwMode="auto">
          <a:xfrm>
            <a:off x="4749108" y="5084471"/>
            <a:ext cx="2891331" cy="621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altLang="zh-CN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Massive</a:t>
            </a:r>
            <a:r>
              <a:rPr kumimoji="0" lang="pt-PT" altLang="zh-CN" sz="17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  <a:r>
              <a:rPr kumimoji="0" lang="pt-PT" altLang="zh-CN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Machine</a:t>
            </a:r>
            <a:r>
              <a:rPr kumimoji="0" lang="pt-PT" altLang="zh-CN" sz="17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  <a:r>
              <a:rPr kumimoji="0" lang="pt-PT" altLang="zh-CN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Type</a:t>
            </a:r>
            <a:endParaRPr kumimoji="0" lang="pt-PT" altLang="zh-CN" sz="17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altLang="zh-CN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Communications</a:t>
            </a:r>
            <a:endParaRPr kumimoji="0" lang="zh-CN" altLang="en-US" sz="17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8" name="išľíďè"/>
          <p:cNvSpPr/>
          <p:nvPr/>
        </p:nvSpPr>
        <p:spPr bwMode="auto">
          <a:xfrm>
            <a:off x="8224174" y="5747065"/>
            <a:ext cx="2920341" cy="79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Baixa latência e alta </a:t>
            </a:r>
            <a:r>
              <a:rPr kumimoji="0" lang="pt-PT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QoS</a:t>
            </a: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.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1200" dirty="0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Usado em: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1200" dirty="0">
                <a:solidFill>
                  <a:schemeClr val="bg2">
                    <a:lumMod val="10000"/>
                  </a:schemeClr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Condução autónoma, missões criticas…</a:t>
            </a:r>
          </a:p>
        </p:txBody>
      </p:sp>
      <p:sp>
        <p:nvSpPr>
          <p:cNvPr id="29" name="iSlíďè"/>
          <p:cNvSpPr txBox="1"/>
          <p:nvPr/>
        </p:nvSpPr>
        <p:spPr bwMode="auto">
          <a:xfrm>
            <a:off x="8203051" y="5108061"/>
            <a:ext cx="2543126" cy="59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Ultra-Reliable</a:t>
            </a:r>
            <a:r>
              <a:rPr kumimoji="0" lang="pt-PT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  <a:r>
              <a:rPr kumimoji="0" lang="pt-PT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and</a:t>
            </a:r>
            <a:r>
              <a:rPr kumimoji="0" lang="pt-PT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</a:p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Low-Latency</a:t>
            </a:r>
            <a:r>
              <a:rPr kumimoji="0" lang="pt-PT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 </a:t>
            </a:r>
            <a:r>
              <a:rPr kumimoji="0" lang="pt-PT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Communications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2643" y="352936"/>
            <a:ext cx="1800225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Section A</a:t>
            </a:r>
          </a:p>
        </p:txBody>
      </p:sp>
      <p:pic>
        <p:nvPicPr>
          <p:cNvPr id="2" name="Picture 1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57320227-40B7-2921-7573-EEE1ADB81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75" y="807585"/>
            <a:ext cx="4672021" cy="3173885"/>
          </a:xfrm>
          <a:prstGeom prst="rect">
            <a:avLst/>
          </a:prstGeom>
        </p:spPr>
      </p:pic>
      <p:sp>
        <p:nvSpPr>
          <p:cNvPr id="3" name="文本框 144">
            <a:extLst>
              <a:ext uri="{FF2B5EF4-FFF2-40B4-BE49-F238E27FC236}">
                <a16:creationId xmlns:a16="http://schemas.microsoft.com/office/drawing/2014/main" id="{5AD09C12-1FB5-8B6A-247D-5C26D18B776A}"/>
              </a:ext>
            </a:extLst>
          </p:cNvPr>
          <p:cNvSpPr txBox="1"/>
          <p:nvPr/>
        </p:nvSpPr>
        <p:spPr>
          <a:xfrm>
            <a:off x="282643" y="352936"/>
            <a:ext cx="18147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Introdução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00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7" grpId="0" bldLvl="0" animBg="1"/>
      <p:bldP spid="8" grpId="0"/>
      <p:bldP spid="9" grpId="0" bldLvl="0" animBg="1"/>
      <p:bldP spid="10" grpId="0"/>
      <p:bldP spid="15" grpId="0" bldLvl="0" animBg="1"/>
      <p:bldP spid="16" grpId="0" bldLvl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4">
            <a:extLst>
              <a:ext uri="{FF2B5EF4-FFF2-40B4-BE49-F238E27FC236}">
                <a16:creationId xmlns:a16="http://schemas.microsoft.com/office/drawing/2014/main" id="{8BE0AB86-7AED-2674-0E94-3A911A2C157E}"/>
              </a:ext>
            </a:extLst>
          </p:cNvPr>
          <p:cNvSpPr txBox="1"/>
          <p:nvPr/>
        </p:nvSpPr>
        <p:spPr>
          <a:xfrm>
            <a:off x="4992550" y="2832672"/>
            <a:ext cx="567790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Estado da arte</a:t>
            </a:r>
            <a:endParaRPr lang="zh-CN" altLang="en-US" sz="72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26B5685A-2FE1-DD6D-5A2E-538A1E1490EE}"/>
              </a:ext>
            </a:extLst>
          </p:cNvPr>
          <p:cNvSpPr/>
          <p:nvPr/>
        </p:nvSpPr>
        <p:spPr>
          <a:xfrm>
            <a:off x="2238853" y="2330096"/>
            <a:ext cx="2239441" cy="219780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6B009D51-7595-4348-66A5-807A0AC12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8039" y="2738466"/>
            <a:ext cx="1381067" cy="13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1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1"/>
          <p:cNvCxnSpPr/>
          <p:nvPr/>
        </p:nvCxnSpPr>
        <p:spPr>
          <a:xfrm>
            <a:off x="3501110" y="2027769"/>
            <a:ext cx="0" cy="38777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2"/>
          <p:cNvCxnSpPr/>
          <p:nvPr/>
        </p:nvCxnSpPr>
        <p:spPr>
          <a:xfrm>
            <a:off x="6095999" y="2027769"/>
            <a:ext cx="0" cy="38777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3"/>
          <p:cNvCxnSpPr/>
          <p:nvPr/>
        </p:nvCxnSpPr>
        <p:spPr>
          <a:xfrm>
            <a:off x="8690888" y="2027769"/>
            <a:ext cx="0" cy="38777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4"/>
          <p:cNvSpPr/>
          <p:nvPr/>
        </p:nvSpPr>
        <p:spPr>
          <a:xfrm rot="900000">
            <a:off x="1329022" y="1996203"/>
            <a:ext cx="1749287" cy="1749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9" name="Shape 468"/>
          <p:cNvSpPr/>
          <p:nvPr/>
        </p:nvSpPr>
        <p:spPr>
          <a:xfrm>
            <a:off x="1345363" y="4994288"/>
            <a:ext cx="1716605" cy="9408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altLang="zh-CN" b="1" dirty="0"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MIMO</a:t>
            </a:r>
            <a:endParaRPr lang="en-US" altLang="zh-CN" b="1" dirty="0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Multiple-Input Multiple-Output (MIMO) </a:t>
            </a:r>
            <a:endParaRPr lang="zh-CN" altLang="en-US" sz="1200" dirty="0">
              <a:solidFill>
                <a:schemeClr val="tx2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cxnSp>
        <p:nvCxnSpPr>
          <p:cNvPr id="10" name="Straight Connector 17"/>
          <p:cNvCxnSpPr/>
          <p:nvPr/>
        </p:nvCxnSpPr>
        <p:spPr>
          <a:xfrm>
            <a:off x="1840946" y="4218166"/>
            <a:ext cx="725439" cy="0"/>
          </a:xfrm>
          <a:prstGeom prst="line">
            <a:avLst/>
          </a:prstGeom>
          <a:ln w="12700" cmpd="thickThin">
            <a:solidFill>
              <a:srgbClr val="8080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5"/>
          <p:cNvSpPr/>
          <p:nvPr/>
        </p:nvSpPr>
        <p:spPr>
          <a:xfrm rot="900000">
            <a:off x="3923911" y="1996202"/>
            <a:ext cx="1749287" cy="1749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3" name="Shape 468"/>
          <p:cNvSpPr/>
          <p:nvPr/>
        </p:nvSpPr>
        <p:spPr>
          <a:xfrm>
            <a:off x="3940887" y="4994288"/>
            <a:ext cx="1716605" cy="9408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altLang="zh-CN" b="1" dirty="0">
                <a:solidFill>
                  <a:schemeClr val="accent2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M-MIMO</a:t>
            </a:r>
            <a:endParaRPr lang="en-US" altLang="zh-CN" b="1" dirty="0">
              <a:solidFill>
                <a:schemeClr val="accent2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Massive Multiple-Input Multiple-Output (M-MIMO)</a:t>
            </a:r>
            <a:endParaRPr lang="zh-CN" altLang="en-US" sz="1200" dirty="0">
              <a:solidFill>
                <a:schemeClr val="tx2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cxnSp>
        <p:nvCxnSpPr>
          <p:cNvPr id="14" name="Straight Connector 17"/>
          <p:cNvCxnSpPr/>
          <p:nvPr/>
        </p:nvCxnSpPr>
        <p:spPr>
          <a:xfrm>
            <a:off x="4435835" y="4218166"/>
            <a:ext cx="725439" cy="0"/>
          </a:xfrm>
          <a:prstGeom prst="line">
            <a:avLst/>
          </a:prstGeom>
          <a:ln w="12700" cmpd="thickThin">
            <a:solidFill>
              <a:srgbClr val="8080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6"/>
          <p:cNvSpPr/>
          <p:nvPr/>
        </p:nvSpPr>
        <p:spPr>
          <a:xfrm rot="900000">
            <a:off x="6518800" y="1996203"/>
            <a:ext cx="1749287" cy="17492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17" name="Shape 468"/>
          <p:cNvSpPr/>
          <p:nvPr/>
        </p:nvSpPr>
        <p:spPr>
          <a:xfrm>
            <a:off x="6535141" y="5036902"/>
            <a:ext cx="1716605" cy="663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altLang="zh-CN" b="1" dirty="0" err="1">
                <a:solidFill>
                  <a:schemeClr val="accent3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mmWave</a:t>
            </a:r>
            <a:endParaRPr lang="en-US" altLang="zh-CN" b="1" dirty="0">
              <a:solidFill>
                <a:schemeClr val="accent3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Millimeter wave</a:t>
            </a:r>
            <a:endParaRPr lang="zh-CN" altLang="en-US" sz="1200" dirty="0">
              <a:solidFill>
                <a:schemeClr val="tx2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7030724" y="4218166"/>
            <a:ext cx="725439" cy="0"/>
          </a:xfrm>
          <a:prstGeom prst="line">
            <a:avLst/>
          </a:prstGeom>
          <a:ln w="12700" cmpd="thickThin">
            <a:solidFill>
              <a:srgbClr val="8080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7"/>
          <p:cNvSpPr/>
          <p:nvPr/>
        </p:nvSpPr>
        <p:spPr>
          <a:xfrm rot="900000">
            <a:off x="9113691" y="1996202"/>
            <a:ext cx="1749287" cy="1749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1" name="Shape 468"/>
          <p:cNvSpPr/>
          <p:nvPr/>
        </p:nvSpPr>
        <p:spPr>
          <a:xfrm>
            <a:off x="9129397" y="5036902"/>
            <a:ext cx="1716605" cy="663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altLang="zh-CN" b="1" dirty="0">
                <a:solidFill>
                  <a:schemeClr val="accent4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D2D</a:t>
            </a:r>
            <a:endParaRPr lang="en-US" altLang="zh-CN" b="1" dirty="0">
              <a:solidFill>
                <a:schemeClr val="accent4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Device-to-Device</a:t>
            </a:r>
            <a:endParaRPr lang="zh-CN" altLang="en-US" sz="1200" dirty="0">
              <a:solidFill>
                <a:schemeClr val="tx2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cxnSp>
        <p:nvCxnSpPr>
          <p:cNvPr id="22" name="Straight Connector 17"/>
          <p:cNvCxnSpPr/>
          <p:nvPr/>
        </p:nvCxnSpPr>
        <p:spPr>
          <a:xfrm>
            <a:off x="9625615" y="4218166"/>
            <a:ext cx="725439" cy="0"/>
          </a:xfrm>
          <a:prstGeom prst="line">
            <a:avLst/>
          </a:prstGeom>
          <a:ln w="12700" cmpd="thickThin">
            <a:solidFill>
              <a:srgbClr val="80808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82643" y="352936"/>
            <a:ext cx="232397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Estado da arte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1026" name="Picture 2" descr="5G Bytes: Massive MIMO Explained - IEEE Spectrum">
            <a:extLst>
              <a:ext uri="{FF2B5EF4-FFF2-40B4-BE49-F238E27FC236}">
                <a16:creationId xmlns:a16="http://schemas.microsoft.com/office/drawing/2014/main" id="{C2E86585-AC65-F0C9-6C3A-3ACA9675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109" y="2143383"/>
            <a:ext cx="2491077" cy="14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llular, internet, massive, mimo, technology, 5g icon - Download on  Iconfinder">
            <a:extLst>
              <a:ext uri="{FF2B5EF4-FFF2-40B4-BE49-F238E27FC236}">
                <a16:creationId xmlns:a16="http://schemas.microsoft.com/office/drawing/2014/main" id="{AC9FB80C-B6B5-EFAD-F750-1F73E312A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t="49915"/>
          <a:stretch/>
        </p:blipFill>
        <p:spPr bwMode="auto">
          <a:xfrm>
            <a:off x="1399841" y="2598343"/>
            <a:ext cx="1431805" cy="71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ne Wave Icons - Free SVG &amp; PNG Sine Wave Images - Noun Project">
            <a:extLst>
              <a:ext uri="{FF2B5EF4-FFF2-40B4-BE49-F238E27FC236}">
                <a16:creationId xmlns:a16="http://schemas.microsoft.com/office/drawing/2014/main" id="{EC67DA5F-3274-F53A-EA36-41C438A2D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647" y="2047168"/>
            <a:ext cx="1647353" cy="16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C｜Research Projects｜Wireless Systems Laboratory｜Wireless Networks  Research Center｜NICT">
            <a:extLst>
              <a:ext uri="{FF2B5EF4-FFF2-40B4-BE49-F238E27FC236}">
                <a16:creationId xmlns:a16="http://schemas.microsoft.com/office/drawing/2014/main" id="{F5DD8891-DE4A-0827-B435-354F4178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0762" y1="63220" x2="30762" y2="63220"/>
                        <a14:foregroundMark x1="55940" y1="60000" x2="55940" y2="60000"/>
                        <a14:foregroundMark x1="56206" y1="63898" x2="56206" y2="63898"/>
                        <a14:foregroundMark x1="49911" y1="54576" x2="49911" y2="54576"/>
                        <a14:foregroundMark x1="51152" y1="57627" x2="51152" y2="57627"/>
                        <a14:foregroundMark x1="51684" y1="59153" x2="51684" y2="59153"/>
                        <a14:foregroundMark x1="49645" y1="57797" x2="49645" y2="57797"/>
                        <a14:foregroundMark x1="42021" y1="51017" x2="42021" y2="51017"/>
                        <a14:foregroundMark x1="42642" y1="49153" x2="42642" y2="49153"/>
                        <a14:foregroundMark x1="43174" y1="47458" x2="43174" y2="47458"/>
                        <a14:foregroundMark x1="43262" y1="45763" x2="43262" y2="45763"/>
                        <a14:foregroundMark x1="30319" y1="54407" x2="30319" y2="54407"/>
                        <a14:foregroundMark x1="30496" y1="54407" x2="28546" y2="57966"/>
                        <a14:foregroundMark x1="57535" y1="33220" x2="54610" y2="35085"/>
                        <a14:foregroundMark x1="57181" y1="12542" x2="57181" y2="12542"/>
                        <a14:foregroundMark x1="56206" y1="13898" x2="56206" y2="13898"/>
                        <a14:foregroundMark x1="64273" y1="22203" x2="64273" y2="22203"/>
                        <a14:foregroundMark x1="69415" y1="28475" x2="69415" y2="28475"/>
                        <a14:foregroundMark x1="53014" y1="23220" x2="53014" y2="23220"/>
                        <a14:foregroundMark x1="55762" y1="30339" x2="55053" y2="31186"/>
                        <a14:backgroundMark x1="43794" y1="47288" x2="43794" y2="47288"/>
                        <a14:backgroundMark x1="53191" y1="18305" x2="53014" y2="18475"/>
                        <a14:backgroundMark x1="46809" y1="18475" x2="46454" y2="18305"/>
                        <a14:backgroundMark x1="43262" y1="18305" x2="42376" y2="18644"/>
                        <a14:backgroundMark x1="39628" y1="18475" x2="39096" y2="18644"/>
                        <a14:backgroundMark x1="50621" y1="55085" x2="50621" y2="55085"/>
                        <a14:backgroundMark x1="56383" y1="12542" x2="56383" y2="12542"/>
                        <a14:backgroundMark x1="55408" y1="13559" x2="55408" y2="13559"/>
                        <a14:backgroundMark x1="74645" y1="28475" x2="74645" y2="28475"/>
                        <a14:backgroundMark x1="70656" y1="28136" x2="70656" y2="28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750" y="2182890"/>
            <a:ext cx="2527898" cy="132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04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1" grpId="0" bldLvl="0" animBg="1"/>
      <p:bldP spid="13" grpId="0" bldLvl="0" animBg="1"/>
      <p:bldP spid="15" grpId="0" bldLvl="0" animBg="1"/>
      <p:bldP spid="17" grpId="0" bldLvl="0" animBg="1"/>
      <p:bldP spid="19" grpId="0" bldLvl="0" animBg="1"/>
      <p:bldP spid="2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4">
            <a:extLst>
              <a:ext uri="{FF2B5EF4-FFF2-40B4-BE49-F238E27FC236}">
                <a16:creationId xmlns:a16="http://schemas.microsoft.com/office/drawing/2014/main" id="{8BE0AB86-7AED-2674-0E94-3A911A2C157E}"/>
              </a:ext>
            </a:extLst>
          </p:cNvPr>
          <p:cNvSpPr txBox="1"/>
          <p:nvPr/>
        </p:nvSpPr>
        <p:spPr>
          <a:xfrm>
            <a:off x="4992550" y="2832672"/>
            <a:ext cx="599080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72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Área de estudo</a:t>
            </a:r>
            <a:endParaRPr lang="zh-CN" altLang="en-US" sz="72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4" name="Oval 1">
            <a:extLst>
              <a:ext uri="{FF2B5EF4-FFF2-40B4-BE49-F238E27FC236}">
                <a16:creationId xmlns:a16="http://schemas.microsoft.com/office/drawing/2014/main" id="{26B5685A-2FE1-DD6D-5A2E-538A1E1490EE}"/>
              </a:ext>
            </a:extLst>
          </p:cNvPr>
          <p:cNvSpPr/>
          <p:nvPr/>
        </p:nvSpPr>
        <p:spPr>
          <a:xfrm>
            <a:off x="2238853" y="2330096"/>
            <a:ext cx="2239441" cy="219780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5" name="Graphic 4" descr="Map with pin with solid fill">
            <a:extLst>
              <a:ext uri="{FF2B5EF4-FFF2-40B4-BE49-F238E27FC236}">
                <a16:creationId xmlns:a16="http://schemas.microsoft.com/office/drawing/2014/main" id="{6FDFD52A-CE31-7158-7DD8-A4B32CD62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6050" y="2729838"/>
            <a:ext cx="1303163" cy="130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9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添加标题"/>
              <p:cNvSpPr txBox="1"/>
              <p:nvPr/>
            </p:nvSpPr>
            <p:spPr>
              <a:xfrm>
                <a:off x="1388825" y="2941707"/>
                <a:ext cx="2300673" cy="756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PT" altLang="zh-CN" b="1" dirty="0">
                    <a:solidFill>
                      <a:schemeClr val="accent1"/>
                    </a:solidFill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Área</a:t>
                </a:r>
                <a:endParaRPr lang="en-US" altLang="zh-CN" b="1" dirty="0">
                  <a:solidFill>
                    <a:schemeClr val="accent1"/>
                  </a:solidFill>
                  <a:latin typeface="Amiri" panose="00000500000000000000" charset="0"/>
                  <a:ea typeface="Amiri" panose="00000500000000000000" charset="0"/>
                  <a:cs typeface="Amiri" panose="00000500000000000000" charset="0"/>
                  <a:sym typeface="Amiri" panose="00000500000000000000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tx2"/>
                    </a:solidFill>
                    <a:latin typeface="Amiri" panose="00000500000000000000" charset="0"/>
                    <a:ea typeface="Amiri" panose="00000500000000000000" charset="0"/>
                    <a:cs typeface="Amiri" panose="00000500000000000000" charset="0"/>
                    <a:sym typeface="Amiri" panose="00000500000000000000" charset="0"/>
                  </a:rPr>
                  <a:t>108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altLang="zh-CN" sz="1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Amiri" panose="00000500000000000000" charset="0"/>
                          </a:rPr>
                        </m:ctrlPr>
                      </m:sSupPr>
                      <m:e>
                        <m:r>
                          <a:rPr lang="pt-PT" altLang="zh-CN" sz="1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Amiri" panose="00000500000000000000" charset="0"/>
                          </a:rPr>
                          <m:t>𝑘𝑚</m:t>
                        </m:r>
                      </m:e>
                      <m:sup>
                        <m:r>
                          <a:rPr lang="pt-PT" altLang="zh-CN" sz="1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sym typeface="Amiri" panose="00000500000000000000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200" dirty="0">
                  <a:solidFill>
                    <a:schemeClr val="tx2"/>
                  </a:solidFill>
                  <a:latin typeface="Amiri" panose="00000500000000000000" charset="0"/>
                  <a:ea typeface="Amiri" panose="00000500000000000000" charset="0"/>
                  <a:cs typeface="Amiri" panose="00000500000000000000" charset="0"/>
                  <a:sym typeface="Amiri" panose="00000500000000000000" charset="0"/>
                </a:endParaRPr>
              </a:p>
            </p:txBody>
          </p:sp>
        </mc:Choice>
        <mc:Fallback>
          <p:sp>
            <p:nvSpPr>
              <p:cNvPr id="6" name="添加标题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825" y="2941707"/>
                <a:ext cx="2300673" cy="756233"/>
              </a:xfrm>
              <a:prstGeom prst="rect">
                <a:avLst/>
              </a:prstGeom>
              <a:blipFill>
                <a:blip r:embed="rId3"/>
                <a:stretch>
                  <a:fillRect l="-2387" b="-564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添加标题"/>
          <p:cNvSpPr txBox="1"/>
          <p:nvPr/>
        </p:nvSpPr>
        <p:spPr>
          <a:xfrm>
            <a:off x="1388825" y="4164481"/>
            <a:ext cx="4027457" cy="756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altLang="zh-CN" b="1" dirty="0">
                <a:solidFill>
                  <a:schemeClr val="accent2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População</a:t>
            </a:r>
            <a:endParaRPr lang="en-US" altLang="zh-CN" b="1" dirty="0">
              <a:solidFill>
                <a:schemeClr val="accent2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60 876 </a:t>
            </a:r>
            <a:r>
              <a:rPr lang="en-US" altLang="zh-CN" sz="1200" dirty="0" err="1">
                <a:solidFill>
                  <a:schemeClr val="tx2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pessoas</a:t>
            </a:r>
            <a:endParaRPr lang="zh-CN" altLang="en-US" sz="1200" dirty="0">
              <a:solidFill>
                <a:schemeClr val="tx2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48175" y="1676400"/>
            <a:ext cx="6496049" cy="3790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2643" y="352936"/>
            <a:ext cx="244483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PT" altLang="zh-CN" sz="28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Área de estudo</a:t>
            </a:r>
            <a:endParaRPr lang="zh-CN" altLang="en-US" sz="2800" b="1" dirty="0">
              <a:solidFill>
                <a:schemeClr val="accent1"/>
              </a:solidFill>
              <a:latin typeface="Amiri" panose="00000500000000000000" charset="0"/>
              <a:ea typeface="Amiri" panose="00000500000000000000" charset="0"/>
              <a:cs typeface="Amiri" panose="00000500000000000000" charset="0"/>
              <a:sym typeface="Amiri" panose="00000500000000000000" charset="0"/>
            </a:endParaRPr>
          </a:p>
        </p:txBody>
      </p:sp>
      <p:pic>
        <p:nvPicPr>
          <p:cNvPr id="2050" name="Picture 2" descr="Leiria - Portugal PowerPoint Map Slides - Leiria - Portugal Map PPT Slides,  PowerPoint Map Slides of Leiria - Portugal, PowerPoint Map Templates">
            <a:extLst>
              <a:ext uri="{FF2B5EF4-FFF2-40B4-BE49-F238E27FC236}">
                <a16:creationId xmlns:a16="http://schemas.microsoft.com/office/drawing/2014/main" id="{AB5BF5D1-8754-0608-66A0-18A32DCF6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18232" r="134" b="16176"/>
          <a:stretch/>
        </p:blipFill>
        <p:spPr bwMode="auto">
          <a:xfrm>
            <a:off x="4890183" y="2110044"/>
            <a:ext cx="5751464" cy="292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C4759-C394-E3C5-2E04-216C26F48A18}"/>
              </a:ext>
            </a:extLst>
          </p:cNvPr>
          <p:cNvSpPr txBox="1"/>
          <p:nvPr/>
        </p:nvSpPr>
        <p:spPr>
          <a:xfrm>
            <a:off x="1139811" y="233406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altLang="zh-CN" sz="2400" b="1" dirty="0">
                <a:solidFill>
                  <a:schemeClr val="accent1"/>
                </a:solidFill>
                <a:latin typeface="Amiri" panose="00000500000000000000" charset="0"/>
                <a:ea typeface="Amiri" panose="00000500000000000000" charset="0"/>
                <a:cs typeface="Amiri" panose="00000500000000000000" charset="0"/>
                <a:sym typeface="Amiri" panose="00000500000000000000" charset="0"/>
              </a:rPr>
              <a:t>Leiria (Cidade)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20255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-0311-4  5G时代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ZHO13yzUCaepRpRzBw5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ZHO13yzUCaepRpRzBw5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ZHO13yzUCaepRpRzBw5w"/>
</p:tagLst>
</file>

<file path=ppt/theme/theme1.xml><?xml version="1.0" encoding="utf-8"?>
<a:theme xmlns:a="http://schemas.openxmlformats.org/drawingml/2006/main" name="AAAAAAAAAAAA）">
  <a:themeElements>
    <a:clrScheme name="自定义 33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28A"/>
      </a:accent1>
      <a:accent2>
        <a:srgbClr val="01728A"/>
      </a:accent2>
      <a:accent3>
        <a:srgbClr val="01728A"/>
      </a:accent3>
      <a:accent4>
        <a:srgbClr val="01728A"/>
      </a:accent4>
      <a:accent5>
        <a:srgbClr val="01728A"/>
      </a:accent5>
      <a:accent6>
        <a:srgbClr val="01728A"/>
      </a:accent6>
      <a:hlink>
        <a:srgbClr val="01728A"/>
      </a:hlink>
      <a:folHlink>
        <a:srgbClr val="01728A"/>
      </a:folHlink>
    </a:clrScheme>
    <a:fontScheme name="Office">
      <a:majorFont>
        <a:latin typeface="Amiri"/>
        <a:ea typeface=""/>
        <a:cs typeface=""/>
        <a:font script="Jpan" typeface="游ゴシック Light"/>
        <a:font script="Hang" typeface="맑은 고딕"/>
        <a:font script="Hans" typeface="Ami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miri"/>
        <a:ea typeface=""/>
        <a:cs typeface=""/>
        <a:font script="Jpan" typeface="游ゴシック"/>
        <a:font script="Hang" typeface="맑은 고딕"/>
        <a:font script="Hans" typeface="Amiri"/>
        <a:font script="Hant" typeface="新細明體"/>
        <a:font script="Arab" typeface="Amiri"/>
        <a:font script="Hebr" typeface="Ami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mi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miri"/>
        <a:ea typeface=""/>
        <a:cs typeface=""/>
        <a:font script="Jpan" typeface="游ゴシック Light"/>
        <a:font script="Hang" typeface="맑은 고딕"/>
        <a:font script="Hans" typeface="Ami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miri"/>
        <a:ea typeface=""/>
        <a:cs typeface=""/>
        <a:font script="Jpan" typeface="游ゴシック"/>
        <a:font script="Hang" typeface="맑은 고딕"/>
        <a:font script="Hans" typeface="Amiri"/>
        <a:font script="Hant" typeface="新細明體"/>
        <a:font script="Arab" typeface="Amiri"/>
        <a:font script="Hebr" typeface="Ami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mi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mi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miri"/>
        <a:ea typeface=""/>
        <a:cs typeface=""/>
        <a:font script="Jpan" typeface="ＭＳ Ｐゴシック"/>
        <a:font script="Hang" typeface="맑은 고딕"/>
        <a:font script="Hans" typeface="Amiri"/>
        <a:font script="Hant" typeface="新細明體"/>
        <a:font script="Arab" typeface="Amiri"/>
        <a:font script="Hebr" typeface="Ami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mi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1556</Words>
  <Application>Microsoft Office PowerPoint</Application>
  <PresentationFormat>Widescreen</PresentationFormat>
  <Paragraphs>234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Amiri</vt:lpstr>
      <vt:lpstr>Arial</vt:lpstr>
      <vt:lpstr>Calibri</vt:lpstr>
      <vt:lpstr>Cambria Math</vt:lpstr>
      <vt:lpstr>Helvetica Neue</vt:lpstr>
      <vt:lpstr>Wingdings</vt:lpstr>
      <vt:lpstr>AAAAAAAAAAAA）</vt:lpstr>
      <vt:lpstr>Office Theme</vt:lpstr>
      <vt:lpstr>5G urbano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2-0311-4  5G时代PPT模板</dc:title>
  <dc:creator>Administrator</dc:creator>
  <cp:lastModifiedBy>Carlos Fernandes Antunes Pinto de Almeida</cp:lastModifiedBy>
  <cp:revision>60</cp:revision>
  <dcterms:created xsi:type="dcterms:W3CDTF">2019-03-11T02:45:00Z</dcterms:created>
  <dcterms:modified xsi:type="dcterms:W3CDTF">2023-06-09T16:44:05Z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